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 id="2147483774" r:id="rId2"/>
  </p:sldMasterIdLst>
  <p:sldIdLst>
    <p:sldId id="300" r:id="rId3"/>
    <p:sldId id="267" r:id="rId4"/>
    <p:sldId id="263" r:id="rId5"/>
    <p:sldId id="257" r:id="rId6"/>
    <p:sldId id="260" r:id="rId7"/>
    <p:sldId id="265" r:id="rId8"/>
    <p:sldId id="280" r:id="rId9"/>
    <p:sldId id="281" r:id="rId10"/>
    <p:sldId id="279" r:id="rId11"/>
    <p:sldId id="284" r:id="rId12"/>
    <p:sldId id="283" r:id="rId13"/>
    <p:sldId id="285" r:id="rId14"/>
    <p:sldId id="286" r:id="rId15"/>
    <p:sldId id="287" r:id="rId16"/>
    <p:sldId id="262" r:id="rId17"/>
    <p:sldId id="264" r:id="rId18"/>
    <p:sldId id="298"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294B"/>
    <a:srgbClr val="D41648"/>
    <a:srgbClr val="000000"/>
    <a:srgbClr val="1C3F95"/>
    <a:srgbClr val="32509E"/>
    <a:srgbClr val="EB3D6B"/>
    <a:srgbClr val="491117"/>
    <a:srgbClr val="1B2E46"/>
    <a:srgbClr val="1B2F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6" d="100"/>
          <a:sy n="66" d="100"/>
        </p:scale>
        <p:origin x="84" y="9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C091E-1DF6-4E8B-B55F-80E68E29E8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49B65D-A50A-4563-9AB2-F1B7FB6FE4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62C022-143A-4DC3-B5A6-2A34F3F1CF0C}"/>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5" name="Footer Placeholder 4">
            <a:extLst>
              <a:ext uri="{FF2B5EF4-FFF2-40B4-BE49-F238E27FC236}">
                <a16:creationId xmlns:a16="http://schemas.microsoft.com/office/drawing/2014/main" id="{BAAC9CB6-3F36-4269-92BB-0EF6FCCAEC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983B85-9917-4684-9E75-0498F7AE5AEA}"/>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2044688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EBAF9-41B6-42BC-AE60-C252128C6C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F1AE93-C944-4C76-91B2-B9399CE0A7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ED27B-C5B8-47F9-A3A0-DA099AF10021}"/>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5" name="Footer Placeholder 4">
            <a:extLst>
              <a:ext uri="{FF2B5EF4-FFF2-40B4-BE49-F238E27FC236}">
                <a16:creationId xmlns:a16="http://schemas.microsoft.com/office/drawing/2014/main" id="{CA02BF20-33FB-43BD-9FAD-4CBE13FAD9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48064C-1999-4012-AFCF-559FB867361B}"/>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27076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7C0A5E-6EB7-47F1-BA54-C975CFD598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2275F3-04E3-41BF-B080-2B29356F3E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64E176-79CA-4041-B7B2-DF1F172FC942}"/>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5" name="Footer Placeholder 4">
            <a:extLst>
              <a:ext uri="{FF2B5EF4-FFF2-40B4-BE49-F238E27FC236}">
                <a16:creationId xmlns:a16="http://schemas.microsoft.com/office/drawing/2014/main" id="{906A6496-D8A8-412B-984A-268B1514C1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928EC-482B-4B1B-A03B-58A3D95D6B43}"/>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309455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0F6B6-7D36-494D-B8BB-CB282F56F6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843398-3D25-43A5-92EB-5EE8B99DCA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E701EC-4B0A-461E-B5DE-3F6C71FF013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70913CB-8E8B-4E0F-B297-DFEE73E8186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9/25/2018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480DBE54-8864-4217-9D4E-FC54ACB6BEB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2E32C617-120E-41C6-BFF9-3775EDBF92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CC90BA-7380-4287-A3C6-FDED9D9E9A3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066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CCD3-A36A-4982-B3F2-ACAF5860C8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9F63A0-0C7F-447B-87CB-F1C24F97EFE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B0262-D292-4A0B-8345-7E474E213001}"/>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5" name="Footer Placeholder 4">
            <a:extLst>
              <a:ext uri="{FF2B5EF4-FFF2-40B4-BE49-F238E27FC236}">
                <a16:creationId xmlns:a16="http://schemas.microsoft.com/office/drawing/2014/main" id="{37FFA4DE-1A30-45C4-81FF-167F0E9B2F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C273EB-DC12-4891-B123-A1EB52E115ED}"/>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39237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BD60-0822-4C49-B461-B31E02BC37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B565D3-9BA5-4127-AF81-B1BA76C3C3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54028D-C661-4859-A304-00C3B81D7191}"/>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5" name="Footer Placeholder 4">
            <a:extLst>
              <a:ext uri="{FF2B5EF4-FFF2-40B4-BE49-F238E27FC236}">
                <a16:creationId xmlns:a16="http://schemas.microsoft.com/office/drawing/2014/main" id="{47B187A9-AE48-47C9-A050-8569357133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FD8853-8076-4908-804F-1810E66E06F5}"/>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164952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3A86C-98AA-4672-81B7-8337D28936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CA9BB0-138C-4E27-A439-673665296AF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C748C2-C313-4DDD-94AA-C1C377C5C1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47B5C6-EABF-483E-9809-E878BC1ABF71}"/>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6" name="Footer Placeholder 5">
            <a:extLst>
              <a:ext uri="{FF2B5EF4-FFF2-40B4-BE49-F238E27FC236}">
                <a16:creationId xmlns:a16="http://schemas.microsoft.com/office/drawing/2014/main" id="{CC672B3C-8B61-49C8-AABC-1D7EE05EF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757F78-FA91-4AE5-8358-316C6077EB8E}"/>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396648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01D9-ECF6-448B-A8B3-E06D043D07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9430B2-3953-43AB-810C-797932B6C6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3EC11D-7225-4E44-A8BE-7AC88CCE0B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4699C4-7CD8-47B1-BB01-962E6C033B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9F5B3A-CF6E-4569-B07F-D3B96C83F93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C2D2B3-088F-4E66-9023-763ACBEDDE98}"/>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8" name="Footer Placeholder 7">
            <a:extLst>
              <a:ext uri="{FF2B5EF4-FFF2-40B4-BE49-F238E27FC236}">
                <a16:creationId xmlns:a16="http://schemas.microsoft.com/office/drawing/2014/main" id="{1AD1089F-C2D9-4BC8-A538-422352240E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71BFF7-9D69-45A8-B931-FEF84DC0D6A2}"/>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2956168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88BD3-BA0E-408D-824E-BE3C5B9071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346D5C-8753-4C6B-BBF3-27BE30BE4D2E}"/>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4" name="Footer Placeholder 3">
            <a:extLst>
              <a:ext uri="{FF2B5EF4-FFF2-40B4-BE49-F238E27FC236}">
                <a16:creationId xmlns:a16="http://schemas.microsoft.com/office/drawing/2014/main" id="{02CC0211-D334-43F3-97EA-2BF9A8E3CF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F21ED2-012D-409B-B608-87A917F60444}"/>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104070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107938-3751-4A32-921D-28F13FE2F70D}"/>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3" name="Footer Placeholder 2">
            <a:extLst>
              <a:ext uri="{FF2B5EF4-FFF2-40B4-BE49-F238E27FC236}">
                <a16:creationId xmlns:a16="http://schemas.microsoft.com/office/drawing/2014/main" id="{543C8AD4-E7B0-4EA6-BBCE-6C481B8C8D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1E2812-4B59-4300-A996-21019DD57E78}"/>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127664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688CC-6FD2-4EB5-9B48-0EEE2747AD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168DC6-DBA8-4BEE-AD3D-FA29E5E580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D19BBC-B6A7-494B-86DF-B5F71ED35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BB1336-16BA-4107-9FBD-DA7B0F1CD833}"/>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6" name="Footer Placeholder 5">
            <a:extLst>
              <a:ext uri="{FF2B5EF4-FFF2-40B4-BE49-F238E27FC236}">
                <a16:creationId xmlns:a16="http://schemas.microsoft.com/office/drawing/2014/main" id="{A01FA526-82D1-4777-A989-07B64DBCAA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0457B-EC02-4D4A-8839-14401D7B19B4}"/>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135210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AA2D-5CBE-4967-B145-444704B3FB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7D3616-066F-4DA8-8BBA-DB37A60800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6FD659-8DE6-4F88-93BD-E6DA26030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883439-EDBE-4B28-B0FC-532C1E279C0C}"/>
              </a:ext>
            </a:extLst>
          </p:cNvPr>
          <p:cNvSpPr>
            <a:spLocks noGrp="1"/>
          </p:cNvSpPr>
          <p:nvPr>
            <p:ph type="dt" sz="half" idx="10"/>
          </p:nvPr>
        </p:nvSpPr>
        <p:spPr/>
        <p:txBody>
          <a:bodyPr/>
          <a:lstStyle/>
          <a:p>
            <a:fld id="{170913CB-8E8B-4E0F-B297-DFEE73E81862}" type="datetimeFigureOut">
              <a:rPr lang="en-US" smtClean="0"/>
              <a:t>9/25/2018</a:t>
            </a:fld>
            <a:endParaRPr lang="en-US"/>
          </a:p>
        </p:txBody>
      </p:sp>
      <p:sp>
        <p:nvSpPr>
          <p:cNvPr id="6" name="Footer Placeholder 5">
            <a:extLst>
              <a:ext uri="{FF2B5EF4-FFF2-40B4-BE49-F238E27FC236}">
                <a16:creationId xmlns:a16="http://schemas.microsoft.com/office/drawing/2014/main" id="{267D2EE4-D8B7-433B-A8FD-90BA10D927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1A4333-8B98-4699-A060-9EB00B5ED59C}"/>
              </a:ext>
            </a:extLst>
          </p:cNvPr>
          <p:cNvSpPr>
            <a:spLocks noGrp="1"/>
          </p:cNvSpPr>
          <p:nvPr>
            <p:ph type="sldNum" sz="quarter" idx="12"/>
          </p:nvPr>
        </p:nvSpPr>
        <p:spPr/>
        <p:txBody>
          <a:bodyPr/>
          <a:lstStyle/>
          <a:p>
            <a:fld id="{51CC90BA-7380-4287-A3C6-FDED9D9E9A3D}" type="slidenum">
              <a:rPr lang="en-US" smtClean="0"/>
              <a:t>‹#›</a:t>
            </a:fld>
            <a:endParaRPr lang="en-US"/>
          </a:p>
        </p:txBody>
      </p:sp>
    </p:spTree>
    <p:extLst>
      <p:ext uri="{BB962C8B-B14F-4D97-AF65-F5344CB8AC3E}">
        <p14:creationId xmlns:p14="http://schemas.microsoft.com/office/powerpoint/2010/main" val="640764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FBE3AC-DF06-45EA-8705-C366E36859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132C60-8638-4954-8419-4662C5028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A0221-088C-480F-BC05-FB9F60BC47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913CB-8E8B-4E0F-B297-DFEE73E81862}" type="datetimeFigureOut">
              <a:rPr lang="en-US" smtClean="0"/>
              <a:t>9/25/2018</a:t>
            </a:fld>
            <a:endParaRPr lang="en-US"/>
          </a:p>
        </p:txBody>
      </p:sp>
      <p:sp>
        <p:nvSpPr>
          <p:cNvPr id="5" name="Footer Placeholder 4">
            <a:extLst>
              <a:ext uri="{FF2B5EF4-FFF2-40B4-BE49-F238E27FC236}">
                <a16:creationId xmlns:a16="http://schemas.microsoft.com/office/drawing/2014/main" id="{E41005AE-9049-45C7-B506-0A1CB37CA8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5A8BFA-C2E8-4C1E-BA16-95B1F1B343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C90BA-7380-4287-A3C6-FDED9D9E9A3D}" type="slidenum">
              <a:rPr lang="en-US" smtClean="0"/>
              <a:t>‹#›</a:t>
            </a:fld>
            <a:endParaRPr lang="en-US"/>
          </a:p>
        </p:txBody>
      </p:sp>
    </p:spTree>
    <p:extLst>
      <p:ext uri="{BB962C8B-B14F-4D97-AF65-F5344CB8AC3E}">
        <p14:creationId xmlns:p14="http://schemas.microsoft.com/office/powerpoint/2010/main" val="1282719915"/>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E5CA4-2FFF-4AC5-84E7-AEB59D4D99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AC6B2B-40A4-4821-9BE2-A76505E308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722B1D-6C00-471E-A224-BCD453EC15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913CB-8E8B-4E0F-B297-DFEE73E81862}" type="datetimeFigureOut">
              <a:rPr lang="en-US" smtClean="0"/>
              <a:t>9/25/2018</a:t>
            </a:fld>
            <a:endParaRPr lang="en-US"/>
          </a:p>
        </p:txBody>
      </p:sp>
      <p:sp>
        <p:nvSpPr>
          <p:cNvPr id="5" name="Footer Placeholder 4">
            <a:extLst>
              <a:ext uri="{FF2B5EF4-FFF2-40B4-BE49-F238E27FC236}">
                <a16:creationId xmlns:a16="http://schemas.microsoft.com/office/drawing/2014/main" id="{F5B7AC54-31E5-4783-AB4C-B7DCC8B90F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F4EB34-7307-43D5-8DFB-AD63D55E7F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C90BA-7380-4287-A3C6-FDED9D9E9A3D}" type="slidenum">
              <a:rPr lang="en-US" smtClean="0"/>
              <a:t>‹#›</a:t>
            </a:fld>
            <a:endParaRPr lang="en-US"/>
          </a:p>
        </p:txBody>
      </p:sp>
    </p:spTree>
    <p:extLst>
      <p:ext uri="{BB962C8B-B14F-4D97-AF65-F5344CB8AC3E}">
        <p14:creationId xmlns:p14="http://schemas.microsoft.com/office/powerpoint/2010/main" val="3801782380"/>
      </p:ext>
    </p:extLst>
  </p:cSld>
  <p:clrMap bg1="lt1" tx1="dk1" bg2="lt2" tx2="dk2" accent1="accent1" accent2="accent2" accent3="accent3" accent4="accent4" accent5="accent5" accent6="accent6" hlink="hlink" folHlink="folHlink"/>
  <p:sldLayoutIdLst>
    <p:sldLayoutId id="21474837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4.jp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6.jpe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state.gov/" TargetMode="External"/><Relationship Id="rId7" Type="http://schemas.openxmlformats.org/officeDocument/2006/relationships/image" Target="../media/image11.png"/><Relationship Id="rId2" Type="http://schemas.openxmlformats.org/officeDocument/2006/relationships/hyperlink" Target="https://www.congress.gov/" TargetMode="External"/><Relationship Id="rId1" Type="http://schemas.openxmlformats.org/officeDocument/2006/relationships/slideLayout" Target="../slideLayouts/slideLayout2.xml"/><Relationship Id="rId6" Type="http://schemas.openxmlformats.org/officeDocument/2006/relationships/hyperlink" Target="https://www.irs.gov/" TargetMode="External"/><Relationship Id="rId5" Type="http://schemas.openxmlformats.org/officeDocument/2006/relationships/hyperlink" Target="https://www.fda.gov/" TargetMode="External"/><Relationship Id="rId4" Type="http://schemas.openxmlformats.org/officeDocument/2006/relationships/hyperlink" Target="https://www.va.gov/"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ssa.gov/" TargetMode="External"/><Relationship Id="rId2" Type="http://schemas.openxmlformats.org/officeDocument/2006/relationships/hyperlink" Target="https://www.archives.gov/"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11.png"/><Relationship Id="rId4" Type="http://schemas.openxmlformats.org/officeDocument/2006/relationships/hyperlink" Target="https://www.uspto.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FC40EDE-445E-42C0-ADED-7022D2877C72}"/>
              </a:ext>
            </a:extLst>
          </p:cNvPr>
          <p:cNvSpPr>
            <a:spLocks noChangeArrowheads="1"/>
          </p:cNvSpPr>
          <p:nvPr/>
        </p:nvSpPr>
        <p:spPr bwMode="auto">
          <a:xfrm>
            <a:off x="1059567" y="4052166"/>
            <a:ext cx="6497054" cy="1634359"/>
          </a:xfrm>
          <a:prstGeom prst="rect">
            <a:avLst/>
          </a:prstGeom>
          <a:solidFill>
            <a:srgbClr val="04294B"/>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12" name="Rectangle 3">
            <a:extLst>
              <a:ext uri="{FF2B5EF4-FFF2-40B4-BE49-F238E27FC236}">
                <a16:creationId xmlns:a16="http://schemas.microsoft.com/office/drawing/2014/main" id="{3272BDF6-8B10-4938-AE40-FE2C0253AA63}"/>
              </a:ext>
            </a:extLst>
          </p:cNvPr>
          <p:cNvSpPr>
            <a:spLocks noChangeArrowheads="1"/>
          </p:cNvSpPr>
          <p:nvPr/>
        </p:nvSpPr>
        <p:spPr bwMode="auto">
          <a:xfrm>
            <a:off x="0" y="4052167"/>
            <a:ext cx="980647" cy="1634359"/>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pic>
        <p:nvPicPr>
          <p:cNvPr id="1026" name="Picture 2">
            <a:extLst>
              <a:ext uri="{FF2B5EF4-FFF2-40B4-BE49-F238E27FC236}">
                <a16:creationId xmlns:a16="http://schemas.microsoft.com/office/drawing/2014/main" id="{182F7D40-D6AD-4751-AAEE-F1D3F1D17D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470" y="2625974"/>
            <a:ext cx="3219253" cy="102088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8" name="Rectangle 7">
            <a:extLst>
              <a:ext uri="{FF2B5EF4-FFF2-40B4-BE49-F238E27FC236}">
                <a16:creationId xmlns:a16="http://schemas.microsoft.com/office/drawing/2014/main" id="{C5869DB4-A86E-4897-B032-FC4B16DB02E7}"/>
              </a:ext>
            </a:extLst>
          </p:cNvPr>
          <p:cNvSpPr/>
          <p:nvPr/>
        </p:nvSpPr>
        <p:spPr>
          <a:xfrm>
            <a:off x="1165470" y="4160451"/>
            <a:ext cx="6096000" cy="1634358"/>
          </a:xfrm>
          <a:prstGeom prst="rect">
            <a:avLst/>
          </a:prstGeom>
        </p:spPr>
        <p:txBody>
          <a:bodyPr>
            <a:spAutoFit/>
          </a:bodyPr>
          <a:lstStyle/>
          <a:p>
            <a:pPr>
              <a:lnSpc>
                <a:spcPct val="119000"/>
              </a:lnSpc>
              <a:spcAft>
                <a:spcPts val="600"/>
              </a:spcAft>
            </a:pPr>
            <a:r>
              <a:rPr lang="en-US" sz="3600" kern="1400" dirty="0">
                <a:solidFill>
                  <a:srgbClr val="04294B"/>
                </a:solidFill>
              </a:rPr>
              <a:t>GOVERNMENT INFORMATION WITHIN REACH</a:t>
            </a:r>
          </a:p>
          <a:p>
            <a:pPr>
              <a:lnSpc>
                <a:spcPct val="119000"/>
              </a:lnSpc>
              <a:spcAft>
                <a:spcPts val="600"/>
              </a:spcAft>
            </a:pPr>
            <a:r>
              <a:rPr lang="en-US" sz="800" kern="1400" dirty="0">
                <a:solidFill>
                  <a:srgbClr val="000000"/>
                </a:solidFill>
                <a:latin typeface="Calibri" panose="020F0502020204030204" pitchFamily="34" charset="0"/>
              </a:rPr>
              <a:t> </a:t>
            </a:r>
            <a:endParaRPr lang="en-US" sz="800" kern="1400" dirty="0">
              <a:ln>
                <a:noFill/>
              </a:ln>
              <a:solidFill>
                <a:srgbClr val="000000"/>
              </a:solidFill>
              <a:effectLst/>
              <a:latin typeface="Calibri" panose="020F0502020204030204" pitchFamily="34" charset="0"/>
            </a:endParaRPr>
          </a:p>
        </p:txBody>
      </p:sp>
      <p:grpSp>
        <p:nvGrpSpPr>
          <p:cNvPr id="5" name="Group 4">
            <a:extLst>
              <a:ext uri="{FF2B5EF4-FFF2-40B4-BE49-F238E27FC236}">
                <a16:creationId xmlns:a16="http://schemas.microsoft.com/office/drawing/2014/main" id="{E682B1C4-412C-41CE-B7A1-E3012871B240}"/>
              </a:ext>
            </a:extLst>
          </p:cNvPr>
          <p:cNvGrpSpPr/>
          <p:nvPr/>
        </p:nvGrpSpPr>
        <p:grpSpPr>
          <a:xfrm>
            <a:off x="7199478" y="5587068"/>
            <a:ext cx="4687721" cy="1059887"/>
            <a:chOff x="7199478" y="5587068"/>
            <a:chExt cx="4687721" cy="1059887"/>
          </a:xfrm>
        </p:grpSpPr>
        <p:pic>
          <p:nvPicPr>
            <p:cNvPr id="1028" name="Picture 4" descr="logo">
              <a:extLst>
                <a:ext uri="{FF2B5EF4-FFF2-40B4-BE49-F238E27FC236}">
                  <a16:creationId xmlns:a16="http://schemas.microsoft.com/office/drawing/2014/main" id="{B8AD991B-0D0C-49AD-ADE8-22422C8C84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4446" y="5587068"/>
              <a:ext cx="722753" cy="10526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a:extLst>
                <a:ext uri="{FF2B5EF4-FFF2-40B4-BE49-F238E27FC236}">
                  <a16:creationId xmlns:a16="http://schemas.microsoft.com/office/drawing/2014/main" id="{C1D7CF5D-F1D6-412E-972E-22A54169C56C}"/>
                </a:ext>
              </a:extLst>
            </p:cNvPr>
            <p:cNvSpPr txBox="1"/>
            <p:nvPr/>
          </p:nvSpPr>
          <p:spPr>
            <a:xfrm>
              <a:off x="7199478" y="6308401"/>
              <a:ext cx="4370523" cy="338554"/>
            </a:xfrm>
            <a:prstGeom prst="rect">
              <a:avLst/>
            </a:prstGeom>
            <a:noFill/>
          </p:spPr>
          <p:txBody>
            <a:bodyPr wrap="square" rtlCol="0">
              <a:spAutoFit/>
            </a:bodyPr>
            <a:lstStyle/>
            <a:p>
              <a:r>
                <a:rPr lang="en-US" sz="1600" i="1" dirty="0">
                  <a:solidFill>
                    <a:schemeClr val="bg1">
                      <a:lumMod val="50000"/>
                    </a:schemeClr>
                  </a:solidFill>
                </a:rPr>
                <a:t>Brought to you by the Fifth Circuit Libraries.</a:t>
              </a:r>
            </a:p>
          </p:txBody>
        </p:sp>
      </p:grpSp>
      <p:sp>
        <p:nvSpPr>
          <p:cNvPr id="3" name="TextBox 2">
            <a:extLst>
              <a:ext uri="{FF2B5EF4-FFF2-40B4-BE49-F238E27FC236}">
                <a16:creationId xmlns:a16="http://schemas.microsoft.com/office/drawing/2014/main" id="{12F9BC01-A09C-415F-A633-E7E29F19D83A}"/>
              </a:ext>
            </a:extLst>
          </p:cNvPr>
          <p:cNvSpPr txBox="1"/>
          <p:nvPr/>
        </p:nvSpPr>
        <p:spPr>
          <a:xfrm>
            <a:off x="1059567" y="1399682"/>
            <a:ext cx="10104879" cy="707886"/>
          </a:xfrm>
          <a:prstGeom prst="rect">
            <a:avLst/>
          </a:prstGeom>
          <a:noFill/>
        </p:spPr>
        <p:txBody>
          <a:bodyPr wrap="square" rtlCol="0">
            <a:spAutoFit/>
          </a:bodyPr>
          <a:lstStyle/>
          <a:p>
            <a:r>
              <a:rPr lang="en-US" sz="4000" dirty="0">
                <a:solidFill>
                  <a:srgbClr val="04294B"/>
                </a:solidFill>
              </a:rPr>
              <a:t>Federal Depository Library Program</a:t>
            </a:r>
          </a:p>
        </p:txBody>
      </p:sp>
    </p:spTree>
    <p:extLst>
      <p:ext uri="{BB962C8B-B14F-4D97-AF65-F5344CB8AC3E}">
        <p14:creationId xmlns:p14="http://schemas.microsoft.com/office/powerpoint/2010/main" val="46500543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advTm="18612">
        <p159:morph option="byWord"/>
      </p:transition>
    </mc:Choice>
    <mc:Fallback>
      <p:transition spd="slow" advTm="18612">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1250"/>
                                        <p:tgtEl>
                                          <p:spTgt spid="1026"/>
                                        </p:tgtEl>
                                      </p:cBhvr>
                                    </p:animEffect>
                                  </p:childTnLst>
                                </p:cTn>
                              </p:par>
                            </p:childTnLst>
                          </p:cTn>
                        </p:par>
                        <p:par>
                          <p:cTn id="12" fill="hold">
                            <p:stCondLst>
                              <p:cond delay="2250"/>
                            </p:stCondLst>
                            <p:childTnLst>
                              <p:par>
                                <p:cTn id="13" presetID="16" presetClass="emph" presetSubtype="0" fill="hold" nodeType="afterEffect">
                                  <p:stCondLst>
                                    <p:cond delay="0"/>
                                  </p:stCondLst>
                                  <p:iterate type="lt">
                                    <p:tmPct val="4000"/>
                                  </p:iterate>
                                  <p:childTnLst>
                                    <p:set>
                                      <p:cBhvr override="childStyle">
                                        <p:cTn id="14" dur="1750" fill="hold"/>
                                        <p:tgtEl>
                                          <p:spTgt spid="8">
                                            <p:txEl>
                                              <p:pRg st="0" end="0"/>
                                            </p:txEl>
                                          </p:spTgt>
                                        </p:tgtEl>
                                        <p:attrNameLst>
                                          <p:attrName>style.color</p:attrName>
                                        </p:attrNameLst>
                                      </p:cBhvr>
                                      <p:to>
                                        <p:clrVal>
                                          <a:srgbClr val="FFFFFF"/>
                                        </p:clrVal>
                                      </p:to>
                                    </p:set>
                                    <p:set>
                                      <p:cBhvr>
                                        <p:cTn id="15" dur="1750" fill="hold"/>
                                        <p:tgtEl>
                                          <p:spTgt spid="8">
                                            <p:txEl>
                                              <p:pRg st="0" end="0"/>
                                            </p:txEl>
                                          </p:spTgt>
                                        </p:tgtEl>
                                        <p:attrNameLst>
                                          <p:attrName>fillcolor</p:attrName>
                                        </p:attrNameLst>
                                      </p:cBhvr>
                                      <p:to>
                                        <p:clrVal>
                                          <a:srgbClr val="FFFFFF"/>
                                        </p:clrVal>
                                      </p:to>
                                    </p:set>
                                    <p:set>
                                      <p:cBhvr>
                                        <p:cTn id="16" dur="1750" fill="hold"/>
                                        <p:tgtEl>
                                          <p:spTgt spid="8">
                                            <p:txEl>
                                              <p:pRg st="0" end="0"/>
                                            </p:txEl>
                                          </p:spTgt>
                                        </p:tgtEl>
                                        <p:attrNameLst>
                                          <p:attrName>fill.type</p:attrName>
                                        </p:attrNameLst>
                                      </p:cBhvr>
                                      <p:to>
                                        <p:strVal val="solid"/>
                                      </p:to>
                                    </p:set>
                                  </p:childTnLst>
                                </p:cTn>
                              </p:par>
                            </p:childTnLst>
                          </p:cTn>
                        </p:par>
                        <p:par>
                          <p:cTn id="17" fill="hold">
                            <p:stCondLst>
                              <p:cond delay="6170"/>
                            </p:stCondLst>
                            <p:childTnLst>
                              <p:par>
                                <p:cTn id="18" presetID="10" presetClass="entr" presetSubtype="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5422" y="749254"/>
            <a:ext cx="12197422" cy="1634359"/>
          </a:xfrm>
          <a:prstGeom prst="rect">
            <a:avLst/>
          </a:prstGeom>
          <a:solidFill>
            <a:srgbClr val="04294B"/>
          </a:solidFill>
          <a:ln>
            <a:noFill/>
          </a:ln>
          <a:effectLst/>
          <a:extLst/>
        </p:spPr>
        <p:txBody>
          <a:bodyPr vert="horz" wrap="square" lIns="36576" tIns="36576" rIns="36576" bIns="36576" numCol="1" anchor="t" anchorCtr="0" compatLnSpc="1">
            <a:prstTxWarp prst="textNoShape">
              <a:avLst/>
            </a:prstTxWarp>
          </a:bodyPr>
          <a:lstStyle/>
          <a:p>
            <a:endParaRPr lang="en-US" dirty="0">
              <a:solidFill>
                <a:srgbClr val="D41648"/>
              </a:solidFill>
            </a:endParaRPr>
          </a:p>
        </p:txBody>
      </p:sp>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1862984" y="903653"/>
            <a:ext cx="10515600" cy="1325563"/>
          </a:xfrm>
        </p:spPr>
        <p:txBody>
          <a:bodyPr/>
          <a:lstStyle/>
          <a:p>
            <a:r>
              <a:rPr lang="en-US" dirty="0">
                <a:solidFill>
                  <a:schemeClr val="bg1"/>
                </a:solidFill>
              </a:rPr>
              <a:t>CODE OF FEDERAL REGULATIONS (CFR)</a:t>
            </a:r>
          </a:p>
        </p:txBody>
      </p:sp>
      <p:sp>
        <p:nvSpPr>
          <p:cNvPr id="3" name="Content Placeholder 2">
            <a:extLst>
              <a:ext uri="{FF2B5EF4-FFF2-40B4-BE49-F238E27FC236}">
                <a16:creationId xmlns:a16="http://schemas.microsoft.com/office/drawing/2014/main" id="{1274CE75-49E6-4F09-BAD9-F7125C73D0B4}"/>
              </a:ext>
            </a:extLst>
          </p:cNvPr>
          <p:cNvSpPr>
            <a:spLocks noGrp="1"/>
          </p:cNvSpPr>
          <p:nvPr>
            <p:ph idx="1"/>
          </p:nvPr>
        </p:nvSpPr>
        <p:spPr>
          <a:xfrm>
            <a:off x="3346623" y="2771783"/>
            <a:ext cx="5491593" cy="1381763"/>
          </a:xfrm>
        </p:spPr>
        <p:txBody>
          <a:bodyPr>
            <a:normAutofit/>
          </a:bodyPr>
          <a:lstStyle/>
          <a:p>
            <a:pPr marL="0" indent="0">
              <a:lnSpc>
                <a:spcPct val="100000"/>
              </a:lnSpc>
              <a:buNone/>
            </a:pPr>
            <a:r>
              <a:rPr lang="en-US" sz="2400" dirty="0">
                <a:solidFill>
                  <a:srgbClr val="04294B"/>
                </a:solidFill>
              </a:rPr>
              <a:t>It is held by the Fifth Circuit Libraries. </a:t>
            </a:r>
          </a:p>
          <a:p>
            <a:pPr marL="0" indent="0">
              <a:lnSpc>
                <a:spcPct val="100000"/>
              </a:lnSpc>
              <a:buNone/>
            </a:pPr>
            <a:endParaRPr lang="en-US" sz="4000" dirty="0">
              <a:solidFill>
                <a:schemeClr val="bg1"/>
              </a:solidFill>
            </a:endParaRPr>
          </a:p>
          <a:p>
            <a:pPr marL="0" indent="0">
              <a:lnSpc>
                <a:spcPct val="100000"/>
              </a:lnSpc>
              <a:buNone/>
            </a:pPr>
            <a:endParaRPr lang="en-US" sz="3200" dirty="0">
              <a:solidFill>
                <a:schemeClr val="bg1"/>
              </a:solidFill>
            </a:endParaRPr>
          </a:p>
          <a:p>
            <a:pPr marL="0" indent="0">
              <a:buNone/>
            </a:pPr>
            <a:endParaRPr lang="en-US" dirty="0">
              <a:solidFill>
                <a:schemeClr val="bg1"/>
              </a:solidFill>
            </a:endParaRPr>
          </a:p>
          <a:p>
            <a:pPr marL="0" indent="0">
              <a:buNone/>
            </a:pPr>
            <a:endParaRPr lang="en-US" dirty="0"/>
          </a:p>
        </p:txBody>
      </p:sp>
      <p:pic>
        <p:nvPicPr>
          <p:cNvPr id="5128" name="Picture 8">
            <a:extLst>
              <a:ext uri="{FF2B5EF4-FFF2-40B4-BE49-F238E27FC236}">
                <a16:creationId xmlns:a16="http://schemas.microsoft.com/office/drawing/2014/main" id="{246140A6-42FA-4B37-9783-0D9332C755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72392" b="20987"/>
          <a:stretch>
            <a:fillRect/>
          </a:stretch>
        </p:blipFill>
        <p:spPr bwMode="auto">
          <a:xfrm>
            <a:off x="516656" y="1137425"/>
            <a:ext cx="1095168" cy="9927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nvGrpSpPr>
          <p:cNvPr id="6" name="Group 5">
            <a:extLst>
              <a:ext uri="{FF2B5EF4-FFF2-40B4-BE49-F238E27FC236}">
                <a16:creationId xmlns:a16="http://schemas.microsoft.com/office/drawing/2014/main" id="{510E6670-F164-4E5B-956F-F97883F71B39}"/>
              </a:ext>
            </a:extLst>
          </p:cNvPr>
          <p:cNvGrpSpPr/>
          <p:nvPr/>
        </p:nvGrpSpPr>
        <p:grpSpPr>
          <a:xfrm>
            <a:off x="9120647" y="3059426"/>
            <a:ext cx="2344122" cy="2310817"/>
            <a:chOff x="9103081" y="2369035"/>
            <a:chExt cx="2344122" cy="2310817"/>
          </a:xfrm>
        </p:grpSpPr>
        <p:sp>
          <p:nvSpPr>
            <p:cNvPr id="7" name="AutoShape 2">
              <a:extLst>
                <a:ext uri="{FF2B5EF4-FFF2-40B4-BE49-F238E27FC236}">
                  <a16:creationId xmlns:a16="http://schemas.microsoft.com/office/drawing/2014/main" id="{B61C3F2A-08D1-48C8-814E-C47E24C13A0E}"/>
                </a:ext>
              </a:extLst>
            </p:cNvPr>
            <p:cNvSpPr>
              <a:spLocks noChangeArrowheads="1"/>
            </p:cNvSpPr>
            <p:nvPr/>
          </p:nvSpPr>
          <p:spPr bwMode="auto">
            <a:xfrm>
              <a:off x="9103081" y="2369035"/>
              <a:ext cx="2344122" cy="2310817"/>
            </a:xfrm>
            <a:prstGeom prst="wedgeRoundRectCallout">
              <a:avLst>
                <a:gd name="adj1" fmla="val -41926"/>
                <a:gd name="adj2" fmla="val 62231"/>
                <a:gd name="adj3" fmla="val 16667"/>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4" descr="frame (13)">
              <a:extLst>
                <a:ext uri="{FF2B5EF4-FFF2-40B4-BE49-F238E27FC236}">
                  <a16:creationId xmlns:a16="http://schemas.microsoft.com/office/drawing/2014/main" id="{73652CD3-280D-4987-905D-D3164B9460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8461" t="7103" r="9230" b="9230"/>
            <a:stretch>
              <a:fillRect/>
            </a:stretch>
          </p:blipFill>
          <p:spPr bwMode="auto">
            <a:xfrm>
              <a:off x="9405256" y="2605379"/>
              <a:ext cx="1759517" cy="178933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0" name="Rectangle 9">
            <a:extLst>
              <a:ext uri="{FF2B5EF4-FFF2-40B4-BE49-F238E27FC236}">
                <a16:creationId xmlns:a16="http://schemas.microsoft.com/office/drawing/2014/main" id="{710542AF-C70D-414A-8B9D-D4B31F45CAAB}"/>
              </a:ext>
            </a:extLst>
          </p:cNvPr>
          <p:cNvSpPr/>
          <p:nvPr/>
        </p:nvSpPr>
        <p:spPr>
          <a:xfrm>
            <a:off x="9585700" y="5606587"/>
            <a:ext cx="1414015" cy="646331"/>
          </a:xfrm>
          <a:prstGeom prst="rect">
            <a:avLst/>
          </a:prstGeom>
        </p:spPr>
        <p:txBody>
          <a:bodyPr wrap="square">
            <a:spAutoFit/>
          </a:bodyPr>
          <a:lstStyle/>
          <a:p>
            <a:pPr lvl="0" algn="ctr" eaLnBrk="0" fontAlgn="base" hangingPunct="0">
              <a:spcBef>
                <a:spcPct val="0"/>
              </a:spcBef>
              <a:spcAft>
                <a:spcPct val="0"/>
              </a:spcAft>
            </a:pPr>
            <a:r>
              <a:rPr lang="en-US" altLang="en-US" sz="1200" b="1" dirty="0">
                <a:solidFill>
                  <a:srgbClr val="04294B"/>
                </a:solidFill>
                <a:latin typeface="Calibri" panose="020F0502020204030204" pitchFamily="34" charset="0"/>
              </a:rPr>
              <a:t>Scan the QR Code to access the CFR online. </a:t>
            </a:r>
            <a:endParaRPr kumimoji="0" lang="en-US" altLang="en-US" sz="1200" b="1" i="0" u="none" strike="noStrike" cap="none" normalizeH="0" baseline="0" dirty="0">
              <a:ln>
                <a:noFill/>
              </a:ln>
              <a:solidFill>
                <a:srgbClr val="04294B"/>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334F3C12-D368-4F60-A66E-3B4D3913C39E}"/>
              </a:ext>
            </a:extLst>
          </p:cNvPr>
          <p:cNvSpPr/>
          <p:nvPr/>
        </p:nvSpPr>
        <p:spPr>
          <a:xfrm>
            <a:off x="516656" y="2771784"/>
            <a:ext cx="2167821" cy="3234450"/>
          </a:xfrm>
          <a:prstGeom prst="rect">
            <a:avLst/>
          </a:prstGeom>
          <a:solidFill>
            <a:srgbClr val="1C3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18CB373D-AF07-417F-97B2-A40E87B9D78E}"/>
              </a:ext>
            </a:extLst>
          </p:cNvPr>
          <p:cNvSpPr/>
          <p:nvPr/>
        </p:nvSpPr>
        <p:spPr>
          <a:xfrm>
            <a:off x="3256699" y="4797515"/>
            <a:ext cx="6096000" cy="1200329"/>
          </a:xfrm>
          <a:prstGeom prst="rect">
            <a:avLst/>
          </a:prstGeom>
        </p:spPr>
        <p:txBody>
          <a:bodyPr>
            <a:spAutoFit/>
          </a:bodyPr>
          <a:lstStyle/>
          <a:p>
            <a:endParaRPr lang="en-US" sz="2400" dirty="0">
              <a:solidFill>
                <a:srgbClr val="04294B"/>
              </a:solidFill>
            </a:endParaRPr>
          </a:p>
          <a:p>
            <a:r>
              <a:rPr lang="en-US" sz="2400" dirty="0">
                <a:solidFill>
                  <a:srgbClr val="04294B"/>
                </a:solidFill>
              </a:rPr>
              <a:t>It is also available online beginning with 1996: </a:t>
            </a:r>
          </a:p>
          <a:p>
            <a:r>
              <a:rPr lang="en-US" sz="2400" u="sng" dirty="0">
                <a:solidFill>
                  <a:srgbClr val="04294B"/>
                </a:solidFill>
              </a:rPr>
              <a:t>https://www.govinfo.gov/help/cfr</a:t>
            </a:r>
          </a:p>
        </p:txBody>
      </p:sp>
      <p:pic>
        <p:nvPicPr>
          <p:cNvPr id="12" name="Picture 11">
            <a:extLst>
              <a:ext uri="{FF2B5EF4-FFF2-40B4-BE49-F238E27FC236}">
                <a16:creationId xmlns:a16="http://schemas.microsoft.com/office/drawing/2014/main" id="{6E4E13DF-6DC7-4895-9B11-533D4DD47B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1362" y="2856075"/>
            <a:ext cx="1918408" cy="3065543"/>
          </a:xfrm>
          <a:prstGeom prst="rect">
            <a:avLst/>
          </a:prstGeom>
        </p:spPr>
      </p:pic>
    </p:spTree>
    <p:custDataLst>
      <p:tags r:id="rId1"/>
    </p:custDataLst>
    <p:extLst>
      <p:ext uri="{BB962C8B-B14F-4D97-AF65-F5344CB8AC3E}">
        <p14:creationId xmlns:p14="http://schemas.microsoft.com/office/powerpoint/2010/main" val="2861071357"/>
      </p:ext>
    </p:extLst>
  </p:cSld>
  <p:clrMapOvr>
    <a:masterClrMapping/>
  </p:clrMapOvr>
  <mc:AlternateContent xmlns:mc="http://schemas.openxmlformats.org/markup-compatibility/2006" xmlns:p14="http://schemas.microsoft.com/office/powerpoint/2010/main">
    <mc:Choice Requires="p14">
      <p:transition spd="med" p14:dur="700" advTm="11852">
        <p:fade/>
      </p:transition>
    </mc:Choice>
    <mc:Fallback xmlns="">
      <p:transition spd="med" advTm="1185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5422" y="749254"/>
            <a:ext cx="12197422" cy="1634359"/>
          </a:xfrm>
          <a:prstGeom prst="rect">
            <a:avLst/>
          </a:prstGeom>
          <a:solidFill>
            <a:srgbClr val="04294B"/>
          </a:solidFill>
          <a:ln>
            <a:noFill/>
          </a:ln>
          <a:effectLst/>
          <a:extLst/>
        </p:spPr>
        <p:txBody>
          <a:bodyPr vert="horz" wrap="square" lIns="36576" tIns="36576" rIns="36576" bIns="36576" numCol="1" anchor="t" anchorCtr="0" compatLnSpc="1">
            <a:prstTxWarp prst="textNoShape">
              <a:avLst/>
            </a:prstTxWarp>
          </a:bodyPr>
          <a:lstStyle/>
          <a:p>
            <a:endParaRPr lang="en-US" dirty="0">
              <a:solidFill>
                <a:srgbClr val="D41648"/>
              </a:solidFill>
            </a:endParaRPr>
          </a:p>
        </p:txBody>
      </p:sp>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1862984" y="903653"/>
            <a:ext cx="10515600" cy="1325563"/>
          </a:xfrm>
        </p:spPr>
        <p:txBody>
          <a:bodyPr/>
          <a:lstStyle/>
          <a:p>
            <a:r>
              <a:rPr lang="en-US" dirty="0">
                <a:solidFill>
                  <a:schemeClr val="bg1"/>
                </a:solidFill>
              </a:rPr>
              <a:t>FEDERAL REGISTER</a:t>
            </a:r>
          </a:p>
        </p:txBody>
      </p:sp>
      <p:pic>
        <p:nvPicPr>
          <p:cNvPr id="5128" name="Picture 8">
            <a:extLst>
              <a:ext uri="{FF2B5EF4-FFF2-40B4-BE49-F238E27FC236}">
                <a16:creationId xmlns:a16="http://schemas.microsoft.com/office/drawing/2014/main" id="{246140A6-42FA-4B37-9783-0D9332C75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72392" b="20987"/>
          <a:stretch>
            <a:fillRect/>
          </a:stretch>
        </p:blipFill>
        <p:spPr bwMode="auto">
          <a:xfrm>
            <a:off x="516656" y="1137425"/>
            <a:ext cx="1095168" cy="9927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ectangle 2">
            <a:extLst>
              <a:ext uri="{FF2B5EF4-FFF2-40B4-BE49-F238E27FC236}">
                <a16:creationId xmlns:a16="http://schemas.microsoft.com/office/drawing/2014/main" id="{F16BA369-6D96-4192-9B52-7C6D7B0E083A}"/>
              </a:ext>
            </a:extLst>
          </p:cNvPr>
          <p:cNvSpPr/>
          <p:nvPr/>
        </p:nvSpPr>
        <p:spPr>
          <a:xfrm>
            <a:off x="1959429" y="3423076"/>
            <a:ext cx="7613779" cy="1200329"/>
          </a:xfrm>
          <a:prstGeom prst="rect">
            <a:avLst/>
          </a:prstGeom>
        </p:spPr>
        <p:txBody>
          <a:bodyPr wrap="square">
            <a:spAutoFit/>
          </a:bodyPr>
          <a:lstStyle/>
          <a:p>
            <a:r>
              <a:rPr lang="en-US" sz="3600" dirty="0">
                <a:solidFill>
                  <a:srgbClr val="04294B"/>
                </a:solidFill>
              </a:rPr>
              <a:t>The Federal Register is the official daily publications of Federal Agencies.</a:t>
            </a:r>
          </a:p>
        </p:txBody>
      </p:sp>
    </p:spTree>
    <p:extLst>
      <p:ext uri="{BB962C8B-B14F-4D97-AF65-F5344CB8AC3E}">
        <p14:creationId xmlns:p14="http://schemas.microsoft.com/office/powerpoint/2010/main" val="1449171169"/>
      </p:ext>
    </p:extLst>
  </p:cSld>
  <p:clrMapOvr>
    <a:masterClrMapping/>
  </p:clrMapOvr>
  <mc:AlternateContent xmlns:mc="http://schemas.openxmlformats.org/markup-compatibility/2006" xmlns:p14="http://schemas.microsoft.com/office/powerpoint/2010/main">
    <mc:Choice Requires="p14">
      <p:transition spd="med" p14:dur="700" advTm="5711">
        <p:fade/>
      </p:transition>
    </mc:Choice>
    <mc:Fallback xmlns="">
      <p:transition spd="med" advTm="5711">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5422" y="749254"/>
            <a:ext cx="12197422" cy="1634359"/>
          </a:xfrm>
          <a:prstGeom prst="rect">
            <a:avLst/>
          </a:prstGeom>
          <a:solidFill>
            <a:srgbClr val="04294B"/>
          </a:solidFill>
          <a:ln>
            <a:noFill/>
          </a:ln>
          <a:effectLst/>
          <a:extLst/>
        </p:spPr>
        <p:txBody>
          <a:bodyPr vert="horz" wrap="square" lIns="36576" tIns="36576" rIns="36576" bIns="36576" numCol="1" anchor="t" anchorCtr="0" compatLnSpc="1">
            <a:prstTxWarp prst="textNoShape">
              <a:avLst/>
            </a:prstTxWarp>
          </a:bodyPr>
          <a:lstStyle/>
          <a:p>
            <a:endParaRPr lang="en-US" dirty="0">
              <a:solidFill>
                <a:srgbClr val="D41648"/>
              </a:solidFill>
            </a:endParaRPr>
          </a:p>
        </p:txBody>
      </p:sp>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1862984" y="903653"/>
            <a:ext cx="10515600" cy="1325563"/>
          </a:xfrm>
        </p:spPr>
        <p:txBody>
          <a:bodyPr/>
          <a:lstStyle/>
          <a:p>
            <a:r>
              <a:rPr lang="en-US" dirty="0">
                <a:solidFill>
                  <a:schemeClr val="bg1"/>
                </a:solidFill>
              </a:rPr>
              <a:t>FEDERAL REGISTER</a:t>
            </a:r>
          </a:p>
        </p:txBody>
      </p:sp>
      <p:pic>
        <p:nvPicPr>
          <p:cNvPr id="5128" name="Picture 8">
            <a:extLst>
              <a:ext uri="{FF2B5EF4-FFF2-40B4-BE49-F238E27FC236}">
                <a16:creationId xmlns:a16="http://schemas.microsoft.com/office/drawing/2014/main" id="{246140A6-42FA-4B37-9783-0D9332C755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72392" b="20987"/>
          <a:stretch>
            <a:fillRect/>
          </a:stretch>
        </p:blipFill>
        <p:spPr bwMode="auto">
          <a:xfrm>
            <a:off x="516656" y="1137425"/>
            <a:ext cx="1095168" cy="9927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nvGrpSpPr>
          <p:cNvPr id="15" name="Group 14">
            <a:extLst>
              <a:ext uri="{FF2B5EF4-FFF2-40B4-BE49-F238E27FC236}">
                <a16:creationId xmlns:a16="http://schemas.microsoft.com/office/drawing/2014/main" id="{0E83A4CE-30A6-482B-8F7F-AEBFE9E8862A}"/>
              </a:ext>
            </a:extLst>
          </p:cNvPr>
          <p:cNvGrpSpPr/>
          <p:nvPr/>
        </p:nvGrpSpPr>
        <p:grpSpPr>
          <a:xfrm>
            <a:off x="8991432" y="2903695"/>
            <a:ext cx="2344122" cy="2310817"/>
            <a:chOff x="9084420" y="2134955"/>
            <a:chExt cx="2344122" cy="2310817"/>
          </a:xfrm>
        </p:grpSpPr>
        <p:sp>
          <p:nvSpPr>
            <p:cNvPr id="16" name="AutoShape 2">
              <a:extLst>
                <a:ext uri="{FF2B5EF4-FFF2-40B4-BE49-F238E27FC236}">
                  <a16:creationId xmlns:a16="http://schemas.microsoft.com/office/drawing/2014/main" id="{0C5058A5-C48F-4BC2-AFB3-8B2EE5757383}"/>
                </a:ext>
              </a:extLst>
            </p:cNvPr>
            <p:cNvSpPr>
              <a:spLocks noChangeArrowheads="1"/>
            </p:cNvSpPr>
            <p:nvPr/>
          </p:nvSpPr>
          <p:spPr bwMode="auto">
            <a:xfrm>
              <a:off x="9084420" y="2134955"/>
              <a:ext cx="2344122" cy="2310817"/>
            </a:xfrm>
            <a:prstGeom prst="wedgeRoundRectCallout">
              <a:avLst>
                <a:gd name="adj1" fmla="val -41926"/>
                <a:gd name="adj2" fmla="val 62231"/>
                <a:gd name="adj3" fmla="val 16667"/>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7" name="Picture 9" descr="frame (12)">
              <a:extLst>
                <a:ext uri="{FF2B5EF4-FFF2-40B4-BE49-F238E27FC236}">
                  <a16:creationId xmlns:a16="http://schemas.microsoft.com/office/drawing/2014/main" id="{88BB25AB-F8ED-416B-B2A6-92711DBC57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6923" t="8461" r="8461" b="5383"/>
            <a:stretch>
              <a:fillRect/>
            </a:stretch>
          </p:blipFill>
          <p:spPr bwMode="auto">
            <a:xfrm>
              <a:off x="9414611" y="2406359"/>
              <a:ext cx="1683740" cy="171400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18" name="Text Box 10">
            <a:extLst>
              <a:ext uri="{FF2B5EF4-FFF2-40B4-BE49-F238E27FC236}">
                <a16:creationId xmlns:a16="http://schemas.microsoft.com/office/drawing/2014/main" id="{ADDAD1D5-2F66-4071-B580-93F74BB9645A}"/>
              </a:ext>
            </a:extLst>
          </p:cNvPr>
          <p:cNvSpPr txBox="1">
            <a:spLocks noChangeArrowheads="1"/>
          </p:cNvSpPr>
          <p:nvPr/>
        </p:nvSpPr>
        <p:spPr bwMode="auto">
          <a:xfrm>
            <a:off x="9462313" y="5429930"/>
            <a:ext cx="1543050" cy="71047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4294B"/>
                </a:solidFill>
                <a:effectLst/>
                <a:latin typeface="Calibri" panose="020F0502020204030204" pitchFamily="34" charset="0"/>
              </a:rPr>
              <a:t>Scan the QR Code to access the Federal Register online. </a:t>
            </a:r>
            <a:endParaRPr kumimoji="0" lang="en-US" altLang="en-US" sz="2800" b="1" i="0" u="none" strike="noStrike" cap="none" normalizeH="0" baseline="0" dirty="0">
              <a:ln>
                <a:noFill/>
              </a:ln>
              <a:solidFill>
                <a:srgbClr val="04294B"/>
              </a:solidFill>
              <a:effectLst/>
              <a:latin typeface="Arial" panose="020B0604020202020204" pitchFamily="34" charset="0"/>
            </a:endParaRPr>
          </a:p>
        </p:txBody>
      </p:sp>
      <p:sp>
        <p:nvSpPr>
          <p:cNvPr id="21" name="Rectangle 20">
            <a:extLst>
              <a:ext uri="{FF2B5EF4-FFF2-40B4-BE49-F238E27FC236}">
                <a16:creationId xmlns:a16="http://schemas.microsoft.com/office/drawing/2014/main" id="{293682FB-A952-4760-B31D-972A4E9DBA4B}"/>
              </a:ext>
            </a:extLst>
          </p:cNvPr>
          <p:cNvSpPr/>
          <p:nvPr/>
        </p:nvSpPr>
        <p:spPr>
          <a:xfrm>
            <a:off x="2981736" y="5250534"/>
            <a:ext cx="8715742" cy="830997"/>
          </a:xfrm>
          <a:prstGeom prst="rect">
            <a:avLst/>
          </a:prstGeom>
        </p:spPr>
        <p:txBody>
          <a:bodyPr wrap="square">
            <a:spAutoFit/>
          </a:bodyPr>
          <a:lstStyle/>
          <a:p>
            <a:pPr lvl="0"/>
            <a:r>
              <a:rPr lang="en-US" sz="2400" dirty="0">
                <a:solidFill>
                  <a:srgbClr val="04294B"/>
                </a:solidFill>
              </a:rPr>
              <a:t>It is also available online beginning with 1936: </a:t>
            </a:r>
          </a:p>
          <a:p>
            <a:pPr lvl="0"/>
            <a:r>
              <a:rPr lang="en-US" sz="2400" u="sng" dirty="0">
                <a:solidFill>
                  <a:srgbClr val="04294B"/>
                </a:solidFill>
              </a:rPr>
              <a:t>https://www.govinfo.gov/app/collection/FR</a:t>
            </a:r>
          </a:p>
        </p:txBody>
      </p:sp>
      <p:sp>
        <p:nvSpPr>
          <p:cNvPr id="25" name="Rectangle 24">
            <a:extLst>
              <a:ext uri="{FF2B5EF4-FFF2-40B4-BE49-F238E27FC236}">
                <a16:creationId xmlns:a16="http://schemas.microsoft.com/office/drawing/2014/main" id="{E324E013-4598-4A48-B089-3C7D21CBA882}"/>
              </a:ext>
            </a:extLst>
          </p:cNvPr>
          <p:cNvSpPr/>
          <p:nvPr/>
        </p:nvSpPr>
        <p:spPr>
          <a:xfrm>
            <a:off x="2827065" y="2696705"/>
            <a:ext cx="6096000" cy="830997"/>
          </a:xfrm>
          <a:prstGeom prst="rect">
            <a:avLst/>
          </a:prstGeom>
        </p:spPr>
        <p:txBody>
          <a:bodyPr>
            <a:spAutoFit/>
          </a:bodyPr>
          <a:lstStyle/>
          <a:p>
            <a:pPr lvl="0"/>
            <a:r>
              <a:rPr lang="en-US" sz="2400" dirty="0">
                <a:solidFill>
                  <a:srgbClr val="04294B"/>
                </a:solidFill>
              </a:rPr>
              <a:t>It is held by the Houston Library. The New Orleans Library holds issues up to 2017.  </a:t>
            </a:r>
          </a:p>
        </p:txBody>
      </p:sp>
      <p:sp>
        <p:nvSpPr>
          <p:cNvPr id="28" name="Rectangle 27">
            <a:extLst>
              <a:ext uri="{FF2B5EF4-FFF2-40B4-BE49-F238E27FC236}">
                <a16:creationId xmlns:a16="http://schemas.microsoft.com/office/drawing/2014/main" id="{8661FD68-9307-4E66-B18D-690886325121}"/>
              </a:ext>
            </a:extLst>
          </p:cNvPr>
          <p:cNvSpPr/>
          <p:nvPr/>
        </p:nvSpPr>
        <p:spPr>
          <a:xfrm>
            <a:off x="353618" y="2771783"/>
            <a:ext cx="2301770" cy="3237133"/>
          </a:xfrm>
          <a:prstGeom prst="rect">
            <a:avLst/>
          </a:prstGeom>
          <a:solidFill>
            <a:srgbClr val="1C3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Image result for federal register">
            <a:extLst>
              <a:ext uri="{FF2B5EF4-FFF2-40B4-BE49-F238E27FC236}">
                <a16:creationId xmlns:a16="http://schemas.microsoft.com/office/drawing/2014/main" id="{53443F9B-0723-4146-9D43-AEA1679690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2116" y="2894175"/>
            <a:ext cx="2143125" cy="300037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0328984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13058">
        <p159:morph option="byObject"/>
      </p:transition>
    </mc:Choice>
    <mc:Fallback xmlns="">
      <p:transition spd="slow" advTm="1305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fade">
                                      <p:cBhvr>
                                        <p:cTn id="7" dur="1000"/>
                                        <p:tgtEl>
                                          <p:spTgt spid="25">
                                            <p:txEl>
                                              <p:pRg st="0" end="0"/>
                                            </p:txEl>
                                          </p:spTgt>
                                        </p:tgtEl>
                                      </p:cBhvr>
                                    </p:animEffect>
                                    <p:anim calcmode="lin" valueType="num">
                                      <p:cBhvr>
                                        <p:cTn id="8"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E89FB80B-668E-47CD-AFEC-1ECF2D9DD3EF}"/>
              </a:ext>
            </a:extLst>
          </p:cNvPr>
          <p:cNvSpPr/>
          <p:nvPr/>
        </p:nvSpPr>
        <p:spPr>
          <a:xfrm>
            <a:off x="7407478" y="1459683"/>
            <a:ext cx="3900881" cy="3632433"/>
          </a:xfrm>
          <a:prstGeom prst="rect">
            <a:avLst/>
          </a:prstGeom>
          <a:solidFill>
            <a:srgbClr val="1C3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9" descr="frame (12)">
            <a:extLst>
              <a:ext uri="{FF2B5EF4-FFF2-40B4-BE49-F238E27FC236}">
                <a16:creationId xmlns:a16="http://schemas.microsoft.com/office/drawing/2014/main" id="{88BB25AB-F8ED-416B-B2A6-92711DBC57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23" t="8461" r="8461" b="5383"/>
          <a:stretch>
            <a:fillRect/>
          </a:stretch>
        </p:blipFill>
        <p:spPr bwMode="auto">
          <a:xfrm>
            <a:off x="7543949" y="1614335"/>
            <a:ext cx="3604800" cy="33077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nvGrpSpPr>
          <p:cNvPr id="7" name="Group 6">
            <a:extLst>
              <a:ext uri="{FF2B5EF4-FFF2-40B4-BE49-F238E27FC236}">
                <a16:creationId xmlns:a16="http://schemas.microsoft.com/office/drawing/2014/main" id="{F229E420-9CD6-4A24-ACA3-5DEAF46745E9}"/>
              </a:ext>
            </a:extLst>
          </p:cNvPr>
          <p:cNvGrpSpPr/>
          <p:nvPr/>
        </p:nvGrpSpPr>
        <p:grpSpPr>
          <a:xfrm>
            <a:off x="1149292" y="954842"/>
            <a:ext cx="5018644" cy="2131902"/>
            <a:chOff x="822121" y="968530"/>
            <a:chExt cx="5018644" cy="2131902"/>
          </a:xfrm>
        </p:grpSpPr>
        <p:sp>
          <p:nvSpPr>
            <p:cNvPr id="16" name="AutoShape 2">
              <a:extLst>
                <a:ext uri="{FF2B5EF4-FFF2-40B4-BE49-F238E27FC236}">
                  <a16:creationId xmlns:a16="http://schemas.microsoft.com/office/drawing/2014/main" id="{0C5058A5-C48F-4BC2-AFB3-8B2EE5757383}"/>
                </a:ext>
              </a:extLst>
            </p:cNvPr>
            <p:cNvSpPr>
              <a:spLocks noChangeArrowheads="1"/>
            </p:cNvSpPr>
            <p:nvPr/>
          </p:nvSpPr>
          <p:spPr bwMode="auto">
            <a:xfrm>
              <a:off x="822121" y="968530"/>
              <a:ext cx="5018644" cy="1883728"/>
            </a:xfrm>
            <a:prstGeom prst="wedgeRoundRectCallout">
              <a:avLst>
                <a:gd name="adj1" fmla="val -66185"/>
                <a:gd name="adj2" fmla="val 48954"/>
                <a:gd name="adj3" fmla="val 16667"/>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A9A78F0B-6DC1-4E6A-9252-876AA61429CB}"/>
                </a:ext>
              </a:extLst>
            </p:cNvPr>
            <p:cNvSpPr txBox="1"/>
            <p:nvPr/>
          </p:nvSpPr>
          <p:spPr>
            <a:xfrm>
              <a:off x="1333850" y="1222995"/>
              <a:ext cx="4169328" cy="1877437"/>
            </a:xfrm>
            <a:prstGeom prst="rect">
              <a:avLst/>
            </a:prstGeom>
            <a:noFill/>
          </p:spPr>
          <p:txBody>
            <a:bodyPr wrap="square" rtlCol="0">
              <a:spAutoFit/>
            </a:bodyPr>
            <a:lstStyle/>
            <a:p>
              <a:r>
                <a:rPr lang="en-US" sz="4000" dirty="0">
                  <a:solidFill>
                    <a:schemeClr val="bg1"/>
                  </a:solidFill>
                </a:rPr>
                <a:t>But wait! What is this symbol?</a:t>
              </a:r>
            </a:p>
            <a:p>
              <a:endParaRPr lang="en-US" dirty="0"/>
            </a:p>
            <a:p>
              <a:endParaRPr lang="en-US" dirty="0"/>
            </a:p>
          </p:txBody>
        </p:sp>
      </p:grpSp>
      <p:grpSp>
        <p:nvGrpSpPr>
          <p:cNvPr id="6" name="Group 5">
            <a:extLst>
              <a:ext uri="{FF2B5EF4-FFF2-40B4-BE49-F238E27FC236}">
                <a16:creationId xmlns:a16="http://schemas.microsoft.com/office/drawing/2014/main" id="{9C10DE48-EE88-4F1B-9D37-DD3D3EF30D05}"/>
              </a:ext>
            </a:extLst>
          </p:cNvPr>
          <p:cNvGrpSpPr/>
          <p:nvPr/>
        </p:nvGrpSpPr>
        <p:grpSpPr>
          <a:xfrm>
            <a:off x="1149292" y="3875156"/>
            <a:ext cx="5018644" cy="1816962"/>
            <a:chOff x="1149292" y="4143604"/>
            <a:chExt cx="5018644" cy="1816962"/>
          </a:xfrm>
        </p:grpSpPr>
        <p:sp>
          <p:nvSpPr>
            <p:cNvPr id="19" name="AutoShape 2">
              <a:extLst>
                <a:ext uri="{FF2B5EF4-FFF2-40B4-BE49-F238E27FC236}">
                  <a16:creationId xmlns:a16="http://schemas.microsoft.com/office/drawing/2014/main" id="{EE287D65-6A60-456A-8512-8B7B91B8278A}"/>
                </a:ext>
              </a:extLst>
            </p:cNvPr>
            <p:cNvSpPr>
              <a:spLocks noChangeArrowheads="1"/>
            </p:cNvSpPr>
            <p:nvPr/>
          </p:nvSpPr>
          <p:spPr bwMode="auto">
            <a:xfrm>
              <a:off x="1149292" y="4143604"/>
              <a:ext cx="5018644" cy="1816962"/>
            </a:xfrm>
            <a:prstGeom prst="wedgeRoundRectCallout">
              <a:avLst>
                <a:gd name="adj1" fmla="val 69411"/>
                <a:gd name="adj2" fmla="val 4450"/>
                <a:gd name="adj3" fmla="val 16667"/>
              </a:avLst>
            </a:prstGeom>
            <a:solidFill>
              <a:srgbClr val="04294B"/>
            </a:solidFill>
            <a:ln>
              <a:noFill/>
            </a:ln>
            <a:effectLs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TextBox 21">
              <a:extLst>
                <a:ext uri="{FF2B5EF4-FFF2-40B4-BE49-F238E27FC236}">
                  <a16:creationId xmlns:a16="http://schemas.microsoft.com/office/drawing/2014/main" id="{3370083F-8F91-4084-969D-754B402F6D7D}"/>
                </a:ext>
              </a:extLst>
            </p:cNvPr>
            <p:cNvSpPr txBox="1"/>
            <p:nvPr/>
          </p:nvSpPr>
          <p:spPr>
            <a:xfrm>
              <a:off x="1671437" y="4698682"/>
              <a:ext cx="4169328" cy="1261884"/>
            </a:xfrm>
            <a:prstGeom prst="rect">
              <a:avLst/>
            </a:prstGeom>
            <a:noFill/>
          </p:spPr>
          <p:txBody>
            <a:bodyPr wrap="square" rtlCol="0">
              <a:spAutoFit/>
            </a:bodyPr>
            <a:lstStyle/>
            <a:p>
              <a:r>
                <a:rPr lang="en-US" sz="4000" dirty="0">
                  <a:solidFill>
                    <a:schemeClr val="bg1"/>
                  </a:solidFill>
                </a:rPr>
                <a:t>This is a QR Code!</a:t>
              </a:r>
            </a:p>
            <a:p>
              <a:endParaRPr lang="en-US" dirty="0"/>
            </a:p>
            <a:p>
              <a:endParaRPr lang="en-US" dirty="0"/>
            </a:p>
          </p:txBody>
        </p:sp>
      </p:grpSp>
    </p:spTree>
    <p:custDataLst>
      <p:tags r:id="rId1"/>
    </p:custDataLst>
    <p:extLst>
      <p:ext uri="{BB962C8B-B14F-4D97-AF65-F5344CB8AC3E}">
        <p14:creationId xmlns:p14="http://schemas.microsoft.com/office/powerpoint/2010/main" val="4631862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7743">
        <p159:morph option="byObject"/>
      </p:transition>
    </mc:Choice>
    <mc:Fallback xmlns="">
      <p:transition spd="slow" advTm="774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FBE3DDD2-F666-4DCB-A133-8C4D62F92E8A}"/>
              </a:ext>
            </a:extLst>
          </p:cNvPr>
          <p:cNvSpPr>
            <a:spLocks noChangeArrowheads="1"/>
          </p:cNvSpPr>
          <p:nvPr/>
        </p:nvSpPr>
        <p:spPr bwMode="auto">
          <a:xfrm>
            <a:off x="0" y="606490"/>
            <a:ext cx="755009" cy="2595182"/>
          </a:xfrm>
          <a:prstGeom prst="rect">
            <a:avLst/>
          </a:prstGeom>
          <a:solidFill>
            <a:srgbClr val="04294B"/>
          </a:solidFill>
          <a:ln>
            <a:noFill/>
          </a:ln>
          <a:effectLst/>
          <a:extLst/>
        </p:spPr>
        <p:txBody>
          <a:bodyPr vert="horz" wrap="square" lIns="36576" tIns="36576" rIns="36576" bIns="36576" numCol="1" anchor="t" anchorCtr="0" compatLnSpc="1">
            <a:prstTxWarp prst="textNoShape">
              <a:avLst/>
            </a:prstTxWarp>
          </a:bodyPr>
          <a:lstStyle/>
          <a:p>
            <a:endParaRPr lang="en-US" dirty="0"/>
          </a:p>
        </p:txBody>
      </p:sp>
      <p:sp>
        <p:nvSpPr>
          <p:cNvPr id="13" name="Text Box 10">
            <a:extLst>
              <a:ext uri="{FF2B5EF4-FFF2-40B4-BE49-F238E27FC236}">
                <a16:creationId xmlns:a16="http://schemas.microsoft.com/office/drawing/2014/main" id="{9FDD1A02-B3D8-484C-8C86-BDD7B65D7159}"/>
              </a:ext>
            </a:extLst>
          </p:cNvPr>
          <p:cNvSpPr txBox="1">
            <a:spLocks noChangeArrowheads="1"/>
          </p:cNvSpPr>
          <p:nvPr/>
        </p:nvSpPr>
        <p:spPr bwMode="auto">
          <a:xfrm>
            <a:off x="1073792" y="3754348"/>
            <a:ext cx="6650482" cy="191859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kumimoji="0" lang="en-US" altLang="en-US" sz="2400" i="0" u="none" strike="noStrike" cap="none" normalizeH="0" baseline="0" dirty="0">
                <a:ln>
                  <a:noFill/>
                </a:ln>
                <a:solidFill>
                  <a:srgbClr val="04294B"/>
                </a:solidFill>
                <a:effectLst/>
                <a:latin typeface="Calibri" panose="020F0502020204030204" pitchFamily="34" charset="0"/>
              </a:rPr>
              <a:t>Using your </a:t>
            </a:r>
            <a:r>
              <a:rPr kumimoji="0" lang="en-US" altLang="en-US" sz="2400" i="0" u="none" strike="noStrike" cap="none" normalizeH="0" baseline="0" dirty="0" err="1">
                <a:ln>
                  <a:noFill/>
                </a:ln>
                <a:solidFill>
                  <a:srgbClr val="04294B"/>
                </a:solidFill>
                <a:effectLst/>
                <a:latin typeface="Calibri" panose="020F0502020204030204" pitchFamily="34" charset="0"/>
              </a:rPr>
              <a:t>QR</a:t>
            </a:r>
            <a:r>
              <a:rPr kumimoji="0" lang="en-US" altLang="en-US" sz="2400" i="0" u="none" strike="noStrike" cap="none" normalizeH="0" baseline="0" dirty="0">
                <a:ln>
                  <a:noFill/>
                </a:ln>
                <a:solidFill>
                  <a:srgbClr val="04294B"/>
                </a:solidFill>
                <a:effectLst/>
                <a:latin typeface="Calibri" panose="020F0502020204030204" pitchFamily="34" charset="0"/>
              </a:rPr>
              <a:t> </a:t>
            </a:r>
            <a:r>
              <a:rPr lang="en-US" altLang="en-US" sz="2400" dirty="0">
                <a:solidFill>
                  <a:srgbClr val="04294B"/>
                </a:solidFill>
                <a:latin typeface="Calibri" panose="020F0502020204030204" pitchFamily="34" charset="0"/>
              </a:rPr>
              <a:t>c</a:t>
            </a:r>
            <a:r>
              <a:rPr kumimoji="0" lang="en-US" altLang="en-US" sz="2400" i="0" u="none" strike="noStrike" cap="none" normalizeH="0" baseline="0" dirty="0">
                <a:ln>
                  <a:noFill/>
                </a:ln>
                <a:solidFill>
                  <a:srgbClr val="04294B"/>
                </a:solidFill>
                <a:effectLst/>
                <a:latin typeface="Calibri" panose="020F0502020204030204" pitchFamily="34" charset="0"/>
              </a:rPr>
              <a:t>ode reader app on your smartphone, simply scan the </a:t>
            </a:r>
            <a:r>
              <a:rPr kumimoji="0" lang="en-US" altLang="en-US" sz="2400" i="0" u="none" strike="noStrike" cap="none" normalizeH="0" baseline="0" dirty="0" err="1">
                <a:ln>
                  <a:noFill/>
                </a:ln>
                <a:solidFill>
                  <a:srgbClr val="04294B"/>
                </a:solidFill>
                <a:effectLst/>
                <a:latin typeface="Calibri" panose="020F0502020204030204" pitchFamily="34" charset="0"/>
              </a:rPr>
              <a:t>QR</a:t>
            </a:r>
            <a:r>
              <a:rPr kumimoji="0" lang="en-US" altLang="en-US" sz="2400" i="0" u="none" strike="noStrike" cap="none" normalizeH="0" baseline="0" dirty="0">
                <a:ln>
                  <a:noFill/>
                </a:ln>
                <a:solidFill>
                  <a:srgbClr val="04294B"/>
                </a:solidFill>
                <a:effectLst/>
                <a:latin typeface="Calibri" panose="020F0502020204030204" pitchFamily="34" charset="0"/>
              </a:rPr>
              <a:t> </a:t>
            </a:r>
            <a:r>
              <a:rPr lang="en-US" altLang="en-US" sz="2400" dirty="0">
                <a:solidFill>
                  <a:srgbClr val="04294B"/>
                </a:solidFill>
                <a:latin typeface="Calibri" panose="020F0502020204030204" pitchFamily="34" charset="0"/>
              </a:rPr>
              <a:t>c</a:t>
            </a:r>
            <a:r>
              <a:rPr kumimoji="0" lang="en-US" altLang="en-US" sz="2400" i="0" u="none" strike="noStrike" cap="none" normalizeH="0" baseline="0" dirty="0">
                <a:ln>
                  <a:noFill/>
                </a:ln>
                <a:solidFill>
                  <a:srgbClr val="04294B"/>
                </a:solidFill>
                <a:effectLst/>
                <a:latin typeface="Calibri" panose="020F0502020204030204" pitchFamily="34" charset="0"/>
              </a:rPr>
              <a:t>ode to access digital content</a:t>
            </a:r>
            <a:r>
              <a:rPr lang="en-US" altLang="en-US" sz="2400" dirty="0">
                <a:solidFill>
                  <a:srgbClr val="04294B"/>
                </a:solidFill>
                <a:latin typeface="Calibri" panose="020F0502020204030204" pitchFamily="34" charset="0"/>
              </a:rPr>
              <a:t>. </a:t>
            </a:r>
          </a:p>
          <a:p>
            <a:pPr lvl="0" eaLnBrk="0" fontAlgn="base" hangingPunct="0">
              <a:spcBef>
                <a:spcPct val="0"/>
              </a:spcBef>
              <a:spcAft>
                <a:spcPct val="0"/>
              </a:spcAft>
            </a:pPr>
            <a:endParaRPr lang="en-US" altLang="en-US" sz="2400" dirty="0">
              <a:solidFill>
                <a:srgbClr val="04294B"/>
              </a:solidFill>
              <a:latin typeface="Calibri" panose="020F0502020204030204" pitchFamily="34" charset="0"/>
            </a:endParaRPr>
          </a:p>
          <a:p>
            <a:pPr lvl="0" eaLnBrk="0" fontAlgn="base" hangingPunct="0">
              <a:spcBef>
                <a:spcPct val="0"/>
              </a:spcBef>
              <a:spcAft>
                <a:spcPct val="0"/>
              </a:spcAft>
            </a:pPr>
            <a:r>
              <a:rPr lang="en-US" altLang="en-US" sz="2400" dirty="0">
                <a:solidFill>
                  <a:srgbClr val="04294B"/>
                </a:solidFill>
                <a:latin typeface="Calibri" panose="020F0502020204030204" pitchFamily="34" charset="0"/>
              </a:rPr>
              <a:t>There are many QR reader apps available for smartphones. Check your phone’s app store.</a:t>
            </a:r>
            <a:endParaRPr kumimoji="0" lang="en-US" altLang="en-US" sz="3600" i="0" u="none" strike="noStrike" cap="none" normalizeH="0" baseline="0" dirty="0">
              <a:ln>
                <a:noFill/>
              </a:ln>
              <a:solidFill>
                <a:srgbClr val="04294B"/>
              </a:solidFill>
              <a:effectLst/>
              <a:latin typeface="Arial" panose="020B0604020202020204" pitchFamily="34" charset="0"/>
            </a:endParaRPr>
          </a:p>
        </p:txBody>
      </p:sp>
      <p:pic>
        <p:nvPicPr>
          <p:cNvPr id="14" name="Picture 9" descr="th?u=http%3a%2f%2fwww">
            <a:extLst>
              <a:ext uri="{FF2B5EF4-FFF2-40B4-BE49-F238E27FC236}">
                <a16:creationId xmlns:a16="http://schemas.microsoft.com/office/drawing/2014/main" id="{4FB72BAA-324B-48F6-9960-1A23FA84D3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926" t="-3810" r="9375"/>
          <a:stretch>
            <a:fillRect/>
          </a:stretch>
        </p:blipFill>
        <p:spPr bwMode="auto">
          <a:xfrm>
            <a:off x="7972962" y="3853518"/>
            <a:ext cx="2686253" cy="1999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Rectangle 2">
            <a:extLst>
              <a:ext uri="{FF2B5EF4-FFF2-40B4-BE49-F238E27FC236}">
                <a16:creationId xmlns:a16="http://schemas.microsoft.com/office/drawing/2014/main" id="{55D88EF0-5D25-43E7-BE2C-857E1EB5F495}"/>
              </a:ext>
            </a:extLst>
          </p:cNvPr>
          <p:cNvSpPr/>
          <p:nvPr/>
        </p:nvSpPr>
        <p:spPr>
          <a:xfrm>
            <a:off x="3299670" y="1395562"/>
            <a:ext cx="7589240" cy="954107"/>
          </a:xfrm>
          <a:prstGeom prst="rect">
            <a:avLst/>
          </a:prstGeom>
        </p:spPr>
        <p:txBody>
          <a:bodyPr wrap="square">
            <a:spAutoFit/>
          </a:bodyPr>
          <a:lstStyle/>
          <a:p>
            <a:pPr lvl="0" eaLnBrk="0" fontAlgn="base" hangingPunct="0">
              <a:spcBef>
                <a:spcPct val="0"/>
              </a:spcBef>
              <a:spcAft>
                <a:spcPct val="0"/>
              </a:spcAft>
            </a:pPr>
            <a:r>
              <a:rPr lang="en-US" sz="2800" b="1" dirty="0" err="1">
                <a:solidFill>
                  <a:srgbClr val="04294B"/>
                </a:solidFill>
              </a:rPr>
              <a:t>QR</a:t>
            </a:r>
            <a:r>
              <a:rPr lang="en-US" sz="2800" b="1" dirty="0">
                <a:solidFill>
                  <a:srgbClr val="04294B"/>
                </a:solidFill>
              </a:rPr>
              <a:t> code</a:t>
            </a:r>
            <a:r>
              <a:rPr lang="en-US" sz="2800" dirty="0">
                <a:solidFill>
                  <a:srgbClr val="04294B"/>
                </a:solidFill>
              </a:rPr>
              <a:t> stands for </a:t>
            </a:r>
            <a:r>
              <a:rPr lang="en-US" sz="2800" b="1" dirty="0">
                <a:solidFill>
                  <a:srgbClr val="04294B"/>
                </a:solidFill>
              </a:rPr>
              <a:t>Quick Response Code</a:t>
            </a:r>
            <a:r>
              <a:rPr lang="en-US" sz="2800" dirty="0">
                <a:solidFill>
                  <a:srgbClr val="04294B"/>
                </a:solidFill>
              </a:rPr>
              <a:t>. It is a type of two-dimensional barcode.</a:t>
            </a:r>
            <a:endParaRPr lang="en-US" altLang="en-US" sz="4000" dirty="0">
              <a:solidFill>
                <a:srgbClr val="04294B"/>
              </a:solidFill>
              <a:latin typeface="Arial" panose="020B0604020202020204" pitchFamily="34" charset="0"/>
            </a:endParaRPr>
          </a:p>
        </p:txBody>
      </p:sp>
      <p:sp>
        <p:nvSpPr>
          <p:cNvPr id="18" name="Rectangle 17">
            <a:extLst>
              <a:ext uri="{FF2B5EF4-FFF2-40B4-BE49-F238E27FC236}">
                <a16:creationId xmlns:a16="http://schemas.microsoft.com/office/drawing/2014/main" id="{80CBFA8F-AC36-4A8E-B04E-41F15C4AFB4F}"/>
              </a:ext>
            </a:extLst>
          </p:cNvPr>
          <p:cNvSpPr/>
          <p:nvPr/>
        </p:nvSpPr>
        <p:spPr>
          <a:xfrm>
            <a:off x="1073792" y="1023458"/>
            <a:ext cx="1853966" cy="1703117"/>
          </a:xfrm>
          <a:prstGeom prst="rect">
            <a:avLst/>
          </a:prstGeom>
          <a:solidFill>
            <a:srgbClr val="1C3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9" descr="frame (12)">
            <a:extLst>
              <a:ext uri="{FF2B5EF4-FFF2-40B4-BE49-F238E27FC236}">
                <a16:creationId xmlns:a16="http://schemas.microsoft.com/office/drawing/2014/main" id="{0E408C84-019B-4907-839C-414E0BB91A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6923" t="8461" r="8461" b="5383"/>
          <a:stretch>
            <a:fillRect/>
          </a:stretch>
        </p:blipFill>
        <p:spPr bwMode="auto">
          <a:xfrm>
            <a:off x="1209884" y="1146896"/>
            <a:ext cx="1581781" cy="145143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custDataLst>
      <p:tags r:id="rId1"/>
    </p:custDataLst>
    <p:extLst>
      <p:ext uri="{BB962C8B-B14F-4D97-AF65-F5344CB8AC3E}">
        <p14:creationId xmlns:p14="http://schemas.microsoft.com/office/powerpoint/2010/main" val="40465388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13919">
        <p159:morph option="byObject"/>
      </p:transition>
    </mc:Choice>
    <mc:Fallback xmlns="">
      <p:transition spd="slow" advTm="1391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par>
                          <p:cTn id="13" fill="hold">
                            <p:stCondLst>
                              <p:cond delay="500"/>
                            </p:stCondLst>
                            <p:childTnLst>
                              <p:par>
                                <p:cTn id="14" presetID="1" presetClass="entr" presetSubtype="0"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par>
                                <p:cTn id="16" presetID="26" presetClass="emph" presetSubtype="0" fill="hold" nodeType="withEffect">
                                  <p:stCondLst>
                                    <p:cond delay="0"/>
                                  </p:stCondLst>
                                  <p:childTnLst>
                                    <p:animEffect transition="out" filter="fade">
                                      <p:cBhvr>
                                        <p:cTn id="17" dur="1000" tmFilter="0, 0; .2, .5; .8, .5; 1, 0"/>
                                        <p:tgtEl>
                                          <p:spTgt spid="14"/>
                                        </p:tgtEl>
                                      </p:cBhvr>
                                    </p:animEffect>
                                    <p:animScale>
                                      <p:cBhvr>
                                        <p:cTn id="18" dur="50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27C6D92-47B2-4542-AB81-8A4803940BD9}"/>
              </a:ext>
            </a:extLst>
          </p:cNvPr>
          <p:cNvGrpSpPr>
            <a:grpSpLocks/>
          </p:cNvGrpSpPr>
          <p:nvPr/>
        </p:nvGrpSpPr>
        <p:grpSpPr bwMode="auto">
          <a:xfrm>
            <a:off x="8714500" y="617051"/>
            <a:ext cx="1793875" cy="5567363"/>
            <a:chOff x="107389196" y="108906561"/>
            <a:chExt cx="1700931" cy="5218628"/>
          </a:xfrm>
        </p:grpSpPr>
        <p:pic>
          <p:nvPicPr>
            <p:cNvPr id="2051" name="Picture 3">
              <a:extLst>
                <a:ext uri="{FF2B5EF4-FFF2-40B4-BE49-F238E27FC236}">
                  <a16:creationId xmlns:a16="http://schemas.microsoft.com/office/drawing/2014/main" id="{BA06E79B-A10A-4635-A935-18DE2C3DDE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389196" y="108906561"/>
              <a:ext cx="1700931" cy="521862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052" name="Picture 4">
              <a:extLst>
                <a:ext uri="{FF2B5EF4-FFF2-40B4-BE49-F238E27FC236}">
                  <a16:creationId xmlns:a16="http://schemas.microsoft.com/office/drawing/2014/main" id="{8D49A1AD-977F-4833-B82D-31E5A2DFA0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767226" y="112958546"/>
              <a:ext cx="932769" cy="83522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
        <p:nvSpPr>
          <p:cNvPr id="2" name="Title 1">
            <a:extLst>
              <a:ext uri="{FF2B5EF4-FFF2-40B4-BE49-F238E27FC236}">
                <a16:creationId xmlns:a16="http://schemas.microsoft.com/office/drawing/2014/main" id="{9DAD927D-DAAA-4EDF-85DE-FB5B250726CE}"/>
              </a:ext>
            </a:extLst>
          </p:cNvPr>
          <p:cNvSpPr>
            <a:spLocks noGrp="1"/>
          </p:cNvSpPr>
          <p:nvPr>
            <p:ph type="title"/>
          </p:nvPr>
        </p:nvSpPr>
        <p:spPr>
          <a:xfrm>
            <a:off x="1518426" y="477134"/>
            <a:ext cx="6253065" cy="1622295"/>
          </a:xfrm>
        </p:spPr>
        <p:txBody>
          <a:bodyPr/>
          <a:lstStyle/>
          <a:p>
            <a:r>
              <a:rPr lang="en-US" dirty="0">
                <a:solidFill>
                  <a:srgbClr val="04294B"/>
                </a:solidFill>
              </a:rPr>
              <a:t>QR CODES IN THE LIBRARY</a:t>
            </a:r>
          </a:p>
        </p:txBody>
      </p:sp>
      <p:grpSp>
        <p:nvGrpSpPr>
          <p:cNvPr id="3" name="Group 2">
            <a:extLst>
              <a:ext uri="{FF2B5EF4-FFF2-40B4-BE49-F238E27FC236}">
                <a16:creationId xmlns:a16="http://schemas.microsoft.com/office/drawing/2014/main" id="{02DBF52E-26BB-4F2F-83F9-F8AFB0AEECCD}"/>
              </a:ext>
            </a:extLst>
          </p:cNvPr>
          <p:cNvGrpSpPr/>
          <p:nvPr/>
        </p:nvGrpSpPr>
        <p:grpSpPr>
          <a:xfrm>
            <a:off x="2231472" y="5127083"/>
            <a:ext cx="5540019" cy="1057330"/>
            <a:chOff x="2231472" y="5127085"/>
            <a:chExt cx="5540019" cy="849881"/>
          </a:xfrm>
        </p:grpSpPr>
        <p:sp>
          <p:nvSpPr>
            <p:cNvPr id="7" name="Speech Bubble: Rectangle with Corners Rounded 6">
              <a:extLst>
                <a:ext uri="{FF2B5EF4-FFF2-40B4-BE49-F238E27FC236}">
                  <a16:creationId xmlns:a16="http://schemas.microsoft.com/office/drawing/2014/main" id="{5DF991E4-1691-467F-B05B-E0FA5567411A}"/>
                </a:ext>
              </a:extLst>
            </p:cNvPr>
            <p:cNvSpPr/>
            <p:nvPr/>
          </p:nvSpPr>
          <p:spPr>
            <a:xfrm>
              <a:off x="2231472" y="5127085"/>
              <a:ext cx="5540019" cy="761223"/>
            </a:xfrm>
            <a:prstGeom prst="wedgeRoundRectCallout">
              <a:avLst>
                <a:gd name="adj1" fmla="val 71982"/>
                <a:gd name="adj2" fmla="val -36228"/>
                <a:gd name="adj3" fmla="val 16667"/>
              </a:avLst>
            </a:prstGeom>
            <a:solidFill>
              <a:srgbClr val="0429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4294B"/>
                </a:solidFill>
              </a:endParaRPr>
            </a:p>
          </p:txBody>
        </p:sp>
        <p:sp>
          <p:nvSpPr>
            <p:cNvPr id="6" name="Rectangle 5">
              <a:extLst>
                <a:ext uri="{FF2B5EF4-FFF2-40B4-BE49-F238E27FC236}">
                  <a16:creationId xmlns:a16="http://schemas.microsoft.com/office/drawing/2014/main" id="{072B7B1B-F911-496E-A4E5-0DF578B41C06}"/>
                </a:ext>
              </a:extLst>
            </p:cNvPr>
            <p:cNvSpPr/>
            <p:nvPr/>
          </p:nvSpPr>
          <p:spPr>
            <a:xfrm>
              <a:off x="2423791" y="5181364"/>
              <a:ext cx="5155378" cy="795602"/>
            </a:xfrm>
            <a:prstGeom prst="rect">
              <a:avLst/>
            </a:prstGeom>
          </p:spPr>
          <p:txBody>
            <a:bodyPr wrap="square">
              <a:spAutoFit/>
            </a:bodyPr>
            <a:lstStyle/>
            <a:p>
              <a:pPr>
                <a:lnSpc>
                  <a:spcPct val="118000"/>
                </a:lnSpc>
                <a:spcAft>
                  <a:spcPts val="800"/>
                </a:spcAft>
              </a:pPr>
              <a:r>
                <a:rPr lang="en-US" sz="2000" kern="1400" dirty="0">
                  <a:solidFill>
                    <a:schemeClr val="bg1"/>
                  </a:solidFill>
                  <a:latin typeface="Calibri" panose="020F0502020204030204" pitchFamily="34" charset="0"/>
                </a:rPr>
                <a:t>Note that many of these titles have this sticker, which indicates that these are part of the FDLP.  </a:t>
              </a:r>
              <a:endParaRPr lang="en-US" sz="2000" kern="1400" dirty="0">
                <a:ln>
                  <a:noFill/>
                </a:ln>
                <a:solidFill>
                  <a:schemeClr val="bg1"/>
                </a:solidFill>
                <a:effectLst/>
                <a:latin typeface="Calibri" panose="020F0502020204030204" pitchFamily="34" charset="0"/>
              </a:endParaRPr>
            </a:p>
          </p:txBody>
        </p:sp>
      </p:grpSp>
      <p:sp>
        <p:nvSpPr>
          <p:cNvPr id="8" name="Rectangle 7">
            <a:extLst>
              <a:ext uri="{FF2B5EF4-FFF2-40B4-BE49-F238E27FC236}">
                <a16:creationId xmlns:a16="http://schemas.microsoft.com/office/drawing/2014/main" id="{934EFB7A-475A-44E5-87FB-27017D8B5D8F}"/>
              </a:ext>
            </a:extLst>
          </p:cNvPr>
          <p:cNvSpPr/>
          <p:nvPr/>
        </p:nvSpPr>
        <p:spPr>
          <a:xfrm>
            <a:off x="1360986" y="2099429"/>
            <a:ext cx="7280989" cy="2289729"/>
          </a:xfrm>
          <a:prstGeom prst="rect">
            <a:avLst/>
          </a:prstGeom>
        </p:spPr>
        <p:txBody>
          <a:bodyPr wrap="square">
            <a:spAutoFit/>
          </a:bodyPr>
          <a:lstStyle/>
          <a:p>
            <a:pPr marL="274320" marR="731520">
              <a:lnSpc>
                <a:spcPct val="119000"/>
              </a:lnSpc>
              <a:spcAft>
                <a:spcPts val="600"/>
              </a:spcAft>
            </a:pPr>
            <a:r>
              <a:rPr lang="en-US" sz="2400" kern="1400" dirty="0">
                <a:solidFill>
                  <a:srgbClr val="04294B"/>
                </a:solidFill>
                <a:latin typeface="Calibri" panose="020F0502020204030204" pitchFamily="34" charset="0"/>
              </a:rPr>
              <a:t>The New Orleans Library is introducing </a:t>
            </a:r>
            <a:r>
              <a:rPr lang="en-US" sz="2400" kern="1400" dirty="0" err="1">
                <a:solidFill>
                  <a:srgbClr val="04294B"/>
                </a:solidFill>
                <a:latin typeface="Calibri" panose="020F0502020204030204" pitchFamily="34" charset="0"/>
              </a:rPr>
              <a:t>QR</a:t>
            </a:r>
            <a:r>
              <a:rPr lang="en-US" sz="2400" kern="1400" dirty="0">
                <a:solidFill>
                  <a:srgbClr val="04294B"/>
                </a:solidFill>
                <a:latin typeface="Calibri" panose="020F0502020204030204" pitchFamily="34" charset="0"/>
              </a:rPr>
              <a:t> codes to the collection. In the stacks you will notice blue book stops that direct users to additional resources. Some of these contain </a:t>
            </a:r>
            <a:r>
              <a:rPr lang="en-US" sz="2400" kern="1400" dirty="0" err="1">
                <a:solidFill>
                  <a:srgbClr val="04294B"/>
                </a:solidFill>
                <a:latin typeface="Calibri" panose="020F0502020204030204" pitchFamily="34" charset="0"/>
              </a:rPr>
              <a:t>QR</a:t>
            </a:r>
            <a:r>
              <a:rPr lang="en-US" sz="2400" kern="1400" dirty="0">
                <a:solidFill>
                  <a:srgbClr val="04294B"/>
                </a:solidFill>
                <a:latin typeface="Calibri" panose="020F0502020204030204" pitchFamily="34" charset="0"/>
              </a:rPr>
              <a:t> codes that you can scan to access digital content. </a:t>
            </a:r>
            <a:endParaRPr lang="en-US" sz="1400" kern="1400" dirty="0">
              <a:ln>
                <a:noFill/>
              </a:ln>
              <a:solidFill>
                <a:srgbClr val="04294B"/>
              </a:solidFill>
              <a:effectLst/>
              <a:latin typeface="Calibri" panose="020F0502020204030204" pitchFamily="34" charset="0"/>
            </a:endParaRPr>
          </a:p>
        </p:txBody>
      </p:sp>
      <p:sp>
        <p:nvSpPr>
          <p:cNvPr id="14" name="Rectangle 3">
            <a:extLst>
              <a:ext uri="{FF2B5EF4-FFF2-40B4-BE49-F238E27FC236}">
                <a16:creationId xmlns:a16="http://schemas.microsoft.com/office/drawing/2014/main" id="{65D99E41-4385-45BA-8460-56D4A86D98B1}"/>
              </a:ext>
            </a:extLst>
          </p:cNvPr>
          <p:cNvSpPr>
            <a:spLocks noChangeArrowheads="1"/>
          </p:cNvSpPr>
          <p:nvPr/>
        </p:nvSpPr>
        <p:spPr bwMode="auto">
          <a:xfrm>
            <a:off x="0" y="606489"/>
            <a:ext cx="755009" cy="4074567"/>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custDataLst>
      <p:tags r:id="rId1"/>
    </p:custDataLst>
    <p:extLst>
      <p:ext uri="{BB962C8B-B14F-4D97-AF65-F5344CB8AC3E}">
        <p14:creationId xmlns:p14="http://schemas.microsoft.com/office/powerpoint/2010/main" val="31996472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21451">
        <p159:morph option="byObject"/>
      </p:transition>
    </mc:Choice>
    <mc:Fallback xmlns="">
      <p:transition spd="slow" advTm="2145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1EB5AC-CB91-4D9F-89B6-17B730A2A60B}"/>
              </a:ext>
            </a:extLst>
          </p:cNvPr>
          <p:cNvSpPr>
            <a:spLocks noGrp="1"/>
          </p:cNvSpPr>
          <p:nvPr>
            <p:ph idx="1"/>
          </p:nvPr>
        </p:nvSpPr>
        <p:spPr>
          <a:xfrm>
            <a:off x="1399583" y="2802020"/>
            <a:ext cx="9619861" cy="1742449"/>
          </a:xfrm>
        </p:spPr>
        <p:txBody>
          <a:bodyPr/>
          <a:lstStyle/>
          <a:p>
            <a:pPr marL="0" indent="0">
              <a:buNone/>
            </a:pPr>
            <a:r>
              <a:rPr lang="en-US" dirty="0">
                <a:solidFill>
                  <a:srgbClr val="04294B"/>
                </a:solidFill>
              </a:rPr>
              <a:t>As these </a:t>
            </a:r>
            <a:r>
              <a:rPr lang="en-US" dirty="0" err="1">
                <a:solidFill>
                  <a:srgbClr val="04294B"/>
                </a:solidFill>
              </a:rPr>
              <a:t>QR</a:t>
            </a:r>
            <a:r>
              <a:rPr lang="en-US" dirty="0">
                <a:solidFill>
                  <a:srgbClr val="04294B"/>
                </a:solidFill>
              </a:rPr>
              <a:t> codes demonstrate, government publications are found in many places on the web and it can be hard to remember where to look.  One website that makes it easier to find many of these government publications is </a:t>
            </a:r>
            <a:r>
              <a:rPr lang="en-US" b="1" dirty="0">
                <a:solidFill>
                  <a:srgbClr val="04294B"/>
                </a:solidFill>
              </a:rPr>
              <a:t>govinfo.gov</a:t>
            </a:r>
            <a:r>
              <a:rPr lang="en-US" dirty="0">
                <a:solidFill>
                  <a:srgbClr val="04294B"/>
                </a:solidFill>
              </a:rPr>
              <a:t>.  </a:t>
            </a:r>
            <a:endParaRPr lang="en-US" dirty="0"/>
          </a:p>
          <a:p>
            <a:pPr marL="0" indent="0">
              <a:buNone/>
            </a:pPr>
            <a:endParaRPr lang="en-US" dirty="0"/>
          </a:p>
        </p:txBody>
      </p:sp>
      <p:sp>
        <p:nvSpPr>
          <p:cNvPr id="5" name="Rectangle 3">
            <a:extLst>
              <a:ext uri="{FF2B5EF4-FFF2-40B4-BE49-F238E27FC236}">
                <a16:creationId xmlns:a16="http://schemas.microsoft.com/office/drawing/2014/main" id="{2876C479-99EA-46B5-8E17-45391FEFD8CF}"/>
              </a:ext>
            </a:extLst>
          </p:cNvPr>
          <p:cNvSpPr>
            <a:spLocks noChangeArrowheads="1"/>
          </p:cNvSpPr>
          <p:nvPr/>
        </p:nvSpPr>
        <p:spPr bwMode="auto">
          <a:xfrm>
            <a:off x="0" y="2533476"/>
            <a:ext cx="980647" cy="2139192"/>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0204211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7026">
        <p159:morph option="byObject"/>
      </p:transition>
    </mc:Choice>
    <mc:Fallback xmlns="">
      <p:transition spd="slow" advTm="7026">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1EB5AC-CB91-4D9F-89B6-17B730A2A60B}"/>
              </a:ext>
            </a:extLst>
          </p:cNvPr>
          <p:cNvSpPr>
            <a:spLocks noGrp="1"/>
          </p:cNvSpPr>
          <p:nvPr>
            <p:ph idx="1"/>
          </p:nvPr>
        </p:nvSpPr>
        <p:spPr>
          <a:xfrm>
            <a:off x="1225011" y="770020"/>
            <a:ext cx="9619861" cy="1742449"/>
          </a:xfrm>
        </p:spPr>
        <p:txBody>
          <a:bodyPr/>
          <a:lstStyle/>
          <a:p>
            <a:pPr marL="0" indent="0">
              <a:buNone/>
            </a:pPr>
            <a:r>
              <a:rPr lang="en-US" b="1" dirty="0">
                <a:solidFill>
                  <a:srgbClr val="04294B"/>
                </a:solidFill>
              </a:rPr>
              <a:t>Govinfo.gov</a:t>
            </a:r>
            <a:r>
              <a:rPr lang="en-US" dirty="0">
                <a:solidFill>
                  <a:srgbClr val="04294B"/>
                </a:solidFill>
              </a:rPr>
              <a:t> provides official publications from the United States government without charge.  The website preserves content so that electronic documents are available for future generations.</a:t>
            </a:r>
          </a:p>
          <a:p>
            <a:endParaRPr lang="en-US" dirty="0"/>
          </a:p>
          <a:p>
            <a:pPr marL="0" indent="0">
              <a:buNone/>
            </a:pPr>
            <a:endParaRPr lang="en-US" dirty="0"/>
          </a:p>
        </p:txBody>
      </p:sp>
      <p:pic>
        <p:nvPicPr>
          <p:cNvPr id="4" name="Picture 1">
            <a:extLst>
              <a:ext uri="{FF2B5EF4-FFF2-40B4-BE49-F238E27FC236}">
                <a16:creationId xmlns:a16="http://schemas.microsoft.com/office/drawing/2014/main" id="{1AE0A248-8729-44AF-AD9C-39A3ED7BB7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848" r="2588"/>
          <a:stretch>
            <a:fillRect/>
          </a:stretch>
        </p:blipFill>
        <p:spPr bwMode="auto">
          <a:xfrm>
            <a:off x="2166620" y="2370129"/>
            <a:ext cx="7316791" cy="4119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Rectangle 3">
            <a:extLst>
              <a:ext uri="{FF2B5EF4-FFF2-40B4-BE49-F238E27FC236}">
                <a16:creationId xmlns:a16="http://schemas.microsoft.com/office/drawing/2014/main" id="{2876C479-99EA-46B5-8E17-45391FEFD8CF}"/>
              </a:ext>
            </a:extLst>
          </p:cNvPr>
          <p:cNvSpPr>
            <a:spLocks noChangeArrowheads="1"/>
          </p:cNvSpPr>
          <p:nvPr/>
        </p:nvSpPr>
        <p:spPr bwMode="auto">
          <a:xfrm>
            <a:off x="0" y="565289"/>
            <a:ext cx="980647" cy="1634359"/>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0238847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7026">
        <p159:morph option="byObject"/>
      </p:transition>
    </mc:Choice>
    <mc:Fallback xmlns="">
      <p:transition spd="slow" advTm="7026">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1183432" y="365123"/>
            <a:ext cx="10515600" cy="1325563"/>
          </a:xfrm>
        </p:spPr>
        <p:txBody>
          <a:bodyPr/>
          <a:lstStyle/>
          <a:p>
            <a:r>
              <a:rPr lang="en-US" dirty="0">
                <a:solidFill>
                  <a:srgbClr val="04294B"/>
                </a:solidFill>
              </a:rPr>
              <a:t>WEBSITES OF INTEREST</a:t>
            </a:r>
          </a:p>
        </p:txBody>
      </p:sp>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0" y="606490"/>
            <a:ext cx="1007220" cy="812963"/>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6" name="Rectangle 5">
            <a:extLst>
              <a:ext uri="{FF2B5EF4-FFF2-40B4-BE49-F238E27FC236}">
                <a16:creationId xmlns:a16="http://schemas.microsoft.com/office/drawing/2014/main" id="{D413D743-47FE-4092-B8F8-213737E89A89}"/>
              </a:ext>
            </a:extLst>
          </p:cNvPr>
          <p:cNvSpPr/>
          <p:nvPr/>
        </p:nvSpPr>
        <p:spPr>
          <a:xfrm>
            <a:off x="1183432" y="1584783"/>
            <a:ext cx="10377197" cy="5475730"/>
          </a:xfrm>
          <a:prstGeom prst="rect">
            <a:avLst/>
          </a:prstGeom>
        </p:spPr>
        <p:txBody>
          <a:bodyPr wrap="square">
            <a:spAutoFit/>
          </a:bodyPr>
          <a:lstStyle/>
          <a:p>
            <a:pPr>
              <a:lnSpc>
                <a:spcPct val="119000"/>
              </a:lnSpc>
            </a:pPr>
            <a:r>
              <a:rPr lang="en-US" sz="1400" b="1" kern="1400" dirty="0">
                <a:solidFill>
                  <a:srgbClr val="000000"/>
                </a:solidFill>
                <a:latin typeface="Calibri" panose="020F0502020204030204" pitchFamily="34" charset="0"/>
              </a:rPr>
              <a:t>Congress</a:t>
            </a:r>
            <a:endParaRPr lang="en-US" sz="1400" kern="1400" dirty="0">
              <a:solidFill>
                <a:srgbClr val="000000"/>
              </a:solidFill>
              <a:latin typeface="Calibri" panose="020F0502020204030204" pitchFamily="34" charset="0"/>
            </a:endParaRPr>
          </a:p>
          <a:p>
            <a:pPr>
              <a:lnSpc>
                <a:spcPct val="119000"/>
              </a:lnSpc>
            </a:pPr>
            <a:r>
              <a:rPr lang="en-US" sz="1400" u="sng" kern="1400" dirty="0">
                <a:solidFill>
                  <a:srgbClr val="000000"/>
                </a:solidFill>
                <a:latin typeface="Calibri" panose="020F0502020204030204" pitchFamily="34" charset="0"/>
                <a:hlinkClick r:id="rId2"/>
              </a:rPr>
              <a:t>https://www.congress.gov/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Congressional website contains bills, committee reports, and calendars. </a:t>
            </a:r>
          </a:p>
          <a:p>
            <a:pPr>
              <a:lnSpc>
                <a:spcPct val="119000"/>
              </a:lnSpc>
            </a:pPr>
            <a:r>
              <a:rPr lang="en-US" sz="1400" b="1" kern="1400" dirty="0">
                <a:solidFill>
                  <a:srgbClr val="000000"/>
                </a:solidFill>
                <a:latin typeface="Calibri" panose="020F0502020204030204" pitchFamily="34" charset="0"/>
              </a:rPr>
              <a:t> </a:t>
            </a:r>
            <a:endParaRPr lang="en-US" sz="1400" kern="1400" dirty="0">
              <a:solidFill>
                <a:srgbClr val="000000"/>
              </a:solidFill>
              <a:latin typeface="Calibri" panose="020F0502020204030204" pitchFamily="34" charset="0"/>
            </a:endParaRPr>
          </a:p>
          <a:p>
            <a:pPr>
              <a:lnSpc>
                <a:spcPct val="119000"/>
              </a:lnSpc>
            </a:pPr>
            <a:r>
              <a:rPr lang="en-US" sz="1400" b="1" kern="1400" dirty="0">
                <a:solidFill>
                  <a:srgbClr val="000000"/>
                </a:solidFill>
                <a:latin typeface="Calibri" panose="020F0502020204030204" pitchFamily="34" charset="0"/>
              </a:rPr>
              <a:t>Department of State</a:t>
            </a:r>
            <a:endParaRPr lang="en-US" sz="1400" kern="1400" dirty="0">
              <a:solidFill>
                <a:srgbClr val="000000"/>
              </a:solidFill>
              <a:latin typeface="Calibri" panose="020F0502020204030204" pitchFamily="34" charset="0"/>
            </a:endParaRPr>
          </a:p>
          <a:p>
            <a:pPr>
              <a:lnSpc>
                <a:spcPct val="119000"/>
              </a:lnSpc>
            </a:pPr>
            <a:r>
              <a:rPr lang="en-US" sz="1400" u="sng" kern="1400" dirty="0">
                <a:solidFill>
                  <a:srgbClr val="000000"/>
                </a:solidFill>
                <a:latin typeface="Calibri" panose="020F0502020204030204" pitchFamily="34" charset="0"/>
                <a:hlinkClick r:id="rId3"/>
              </a:rPr>
              <a:t>https://www.state.gov/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Department of State webpage has information on getting a passport, getting a visa, and travel advisories.</a:t>
            </a:r>
          </a:p>
          <a:p>
            <a:pPr>
              <a:lnSpc>
                <a:spcPct val="119000"/>
              </a:lnSpc>
            </a:pPr>
            <a:r>
              <a:rPr lang="en-US" sz="1400" kern="1400" dirty="0">
                <a:solidFill>
                  <a:srgbClr val="000000"/>
                </a:solidFill>
                <a:latin typeface="Calibri" panose="020F0502020204030204" pitchFamily="34" charset="0"/>
              </a:rPr>
              <a:t> </a:t>
            </a:r>
          </a:p>
          <a:p>
            <a:pPr>
              <a:lnSpc>
                <a:spcPct val="119000"/>
              </a:lnSpc>
            </a:pPr>
            <a:r>
              <a:rPr lang="en-US" sz="1400" b="1" kern="1400" dirty="0">
                <a:solidFill>
                  <a:srgbClr val="000000"/>
                </a:solidFill>
                <a:latin typeface="Calibri" panose="020F0502020204030204" pitchFamily="34" charset="0"/>
              </a:rPr>
              <a:t>Department of Veterans Affairs</a:t>
            </a:r>
            <a:endParaRPr lang="en-US" sz="1400" kern="1400" dirty="0">
              <a:solidFill>
                <a:srgbClr val="000000"/>
              </a:solidFill>
              <a:latin typeface="Calibri" panose="020F0502020204030204" pitchFamily="34" charset="0"/>
            </a:endParaRPr>
          </a:p>
          <a:p>
            <a:pPr>
              <a:lnSpc>
                <a:spcPct val="119000"/>
              </a:lnSpc>
            </a:pPr>
            <a:r>
              <a:rPr lang="en-US" sz="1400" u="sng" kern="1400" dirty="0">
                <a:solidFill>
                  <a:srgbClr val="000000"/>
                </a:solidFill>
                <a:latin typeface="Calibri" panose="020F0502020204030204" pitchFamily="34" charset="0"/>
                <a:hlinkClick r:id="rId4"/>
              </a:rPr>
              <a:t>https://www.va.gov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Department of Veterans Affairs website has benefits information, health care materials, and various other resources for veterans.</a:t>
            </a:r>
          </a:p>
          <a:p>
            <a:pPr>
              <a:lnSpc>
                <a:spcPct val="119000"/>
              </a:lnSpc>
            </a:pPr>
            <a:r>
              <a:rPr lang="en-US" sz="1400" kern="1400" dirty="0">
                <a:solidFill>
                  <a:srgbClr val="000000"/>
                </a:solidFill>
                <a:latin typeface="Calibri" panose="020F0502020204030204" pitchFamily="34" charset="0"/>
              </a:rPr>
              <a:t> </a:t>
            </a:r>
          </a:p>
          <a:p>
            <a:pPr>
              <a:lnSpc>
                <a:spcPct val="119000"/>
              </a:lnSpc>
            </a:pPr>
            <a:r>
              <a:rPr lang="en-US" sz="1400" b="1" kern="1400" dirty="0">
                <a:solidFill>
                  <a:srgbClr val="000000"/>
                </a:solidFill>
                <a:latin typeface="Calibri" panose="020F0502020204030204" pitchFamily="34" charset="0"/>
              </a:rPr>
              <a:t>Food &amp; Drug Administration</a:t>
            </a:r>
            <a:endParaRPr lang="en-US" sz="1400" kern="1400" dirty="0">
              <a:solidFill>
                <a:srgbClr val="000000"/>
              </a:solidFill>
              <a:latin typeface="Calibri" panose="020F0502020204030204" pitchFamily="34" charset="0"/>
            </a:endParaRPr>
          </a:p>
          <a:p>
            <a:pPr>
              <a:lnSpc>
                <a:spcPct val="119000"/>
              </a:lnSpc>
            </a:pPr>
            <a:r>
              <a:rPr lang="en-US" sz="1400" u="sng" kern="1400" dirty="0">
                <a:solidFill>
                  <a:srgbClr val="000000"/>
                </a:solidFill>
                <a:latin typeface="Calibri" panose="020F0502020204030204" pitchFamily="34" charset="0"/>
                <a:hlinkClick r:id="rId5"/>
              </a:rPr>
              <a:t>https://www.fda.gov/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FDA webpage has information such as drug recalls, food safety, medical device approvals.</a:t>
            </a:r>
          </a:p>
          <a:p>
            <a:pPr>
              <a:lnSpc>
                <a:spcPct val="119000"/>
              </a:lnSpc>
            </a:pPr>
            <a:r>
              <a:rPr lang="en-US" sz="1400" kern="1400" dirty="0">
                <a:solidFill>
                  <a:srgbClr val="000000"/>
                </a:solidFill>
                <a:latin typeface="Calibri" panose="020F0502020204030204" pitchFamily="34" charset="0"/>
              </a:rPr>
              <a:t> </a:t>
            </a:r>
          </a:p>
          <a:p>
            <a:pPr>
              <a:lnSpc>
                <a:spcPct val="119000"/>
              </a:lnSpc>
            </a:pPr>
            <a:r>
              <a:rPr lang="en-US" sz="1400" b="1" kern="1400" dirty="0">
                <a:solidFill>
                  <a:srgbClr val="000000"/>
                </a:solidFill>
                <a:latin typeface="Calibri" panose="020F0502020204030204" pitchFamily="34" charset="0"/>
              </a:rPr>
              <a:t>Internal Revenue Service</a:t>
            </a:r>
            <a:endParaRPr lang="en-US" sz="1400" kern="1400" dirty="0">
              <a:solidFill>
                <a:srgbClr val="000000"/>
              </a:solidFill>
              <a:latin typeface="Calibri" panose="020F0502020204030204" pitchFamily="34" charset="0"/>
            </a:endParaRPr>
          </a:p>
          <a:p>
            <a:pPr>
              <a:lnSpc>
                <a:spcPct val="119000"/>
              </a:lnSpc>
            </a:pPr>
            <a:r>
              <a:rPr lang="en-US" sz="1400" u="sng" kern="1400" dirty="0">
                <a:solidFill>
                  <a:srgbClr val="000000"/>
                </a:solidFill>
                <a:latin typeface="Calibri" panose="020F0502020204030204" pitchFamily="34" charset="0"/>
                <a:hlinkClick r:id="rId6"/>
              </a:rPr>
              <a:t>https://www.irs.gov/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IRS website has tax forms, information on tax reform, refunds status, and much more.</a:t>
            </a:r>
          </a:p>
          <a:p>
            <a:pPr>
              <a:lnSpc>
                <a:spcPct val="119000"/>
              </a:lnSpc>
            </a:pPr>
            <a:r>
              <a:rPr lang="en-US" sz="1400" kern="1400" dirty="0">
                <a:solidFill>
                  <a:srgbClr val="000000"/>
                </a:solidFill>
                <a:latin typeface="Calibri" panose="020F0502020204030204" pitchFamily="34" charset="0"/>
              </a:rPr>
              <a:t> </a:t>
            </a:r>
          </a:p>
          <a:p>
            <a:pPr>
              <a:lnSpc>
                <a:spcPct val="119000"/>
              </a:lnSpc>
              <a:spcAft>
                <a:spcPts val="600"/>
              </a:spcAft>
            </a:pPr>
            <a:r>
              <a:rPr lang="en-US" sz="1400" kern="1400" dirty="0">
                <a:solidFill>
                  <a:srgbClr val="000000"/>
                </a:solidFill>
                <a:latin typeface="Calibri" panose="020F0502020204030204" pitchFamily="34" charset="0"/>
              </a:rPr>
              <a:t> </a:t>
            </a:r>
            <a:endParaRPr lang="en-US" sz="1400" kern="1400" dirty="0">
              <a:ln>
                <a:noFill/>
              </a:ln>
              <a:solidFill>
                <a:srgbClr val="000000"/>
              </a:solidFill>
              <a:effectLst/>
              <a:latin typeface="Calibri" panose="020F0502020204030204" pitchFamily="34" charset="0"/>
            </a:endParaRPr>
          </a:p>
        </p:txBody>
      </p:sp>
      <p:pic>
        <p:nvPicPr>
          <p:cNvPr id="1028" name="Picture 4">
            <a:extLst>
              <a:ext uri="{FF2B5EF4-FFF2-40B4-BE49-F238E27FC236}">
                <a16:creationId xmlns:a16="http://schemas.microsoft.com/office/drawing/2014/main" id="{0B9BAA05-BF6D-47CC-BBBE-35A346F6F69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12119" t="15240" r="12926" b="9624"/>
          <a:stretch>
            <a:fillRect/>
          </a:stretch>
        </p:blipFill>
        <p:spPr bwMode="auto">
          <a:xfrm>
            <a:off x="10062455" y="543831"/>
            <a:ext cx="1044917" cy="1054330"/>
          </a:xfrm>
          <a:prstGeom prst="ellipse">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a:extLst>
              <a:ext uri="{FF2B5EF4-FFF2-40B4-BE49-F238E27FC236}">
                <a16:creationId xmlns:a16="http://schemas.microsoft.com/office/drawing/2014/main" id="{2CF81E3C-F895-4497-83A1-E8B503CDE9B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88057" y="722540"/>
            <a:ext cx="2204947" cy="6969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441596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18475">
        <p159:morph option="byObject"/>
      </p:transition>
    </mc:Choice>
    <mc:Fallback xmlns="">
      <p:transition spd="slow" advTm="18475">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1183432" y="365123"/>
            <a:ext cx="10515600" cy="1325563"/>
          </a:xfrm>
        </p:spPr>
        <p:txBody>
          <a:bodyPr/>
          <a:lstStyle/>
          <a:p>
            <a:r>
              <a:rPr lang="en-US" dirty="0">
                <a:solidFill>
                  <a:srgbClr val="04294B"/>
                </a:solidFill>
              </a:rPr>
              <a:t>WEBSITES OF INTEREST</a:t>
            </a:r>
          </a:p>
        </p:txBody>
      </p:sp>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0" y="606490"/>
            <a:ext cx="1007220" cy="812963"/>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6" name="Rectangle 5">
            <a:extLst>
              <a:ext uri="{FF2B5EF4-FFF2-40B4-BE49-F238E27FC236}">
                <a16:creationId xmlns:a16="http://schemas.microsoft.com/office/drawing/2014/main" id="{D413D743-47FE-4092-B8F8-213737E89A89}"/>
              </a:ext>
            </a:extLst>
          </p:cNvPr>
          <p:cNvSpPr/>
          <p:nvPr/>
        </p:nvSpPr>
        <p:spPr>
          <a:xfrm>
            <a:off x="1183432" y="1584783"/>
            <a:ext cx="10377197" cy="605037"/>
          </a:xfrm>
          <a:prstGeom prst="rect">
            <a:avLst/>
          </a:prstGeom>
        </p:spPr>
        <p:txBody>
          <a:bodyPr wrap="square">
            <a:spAutoFit/>
          </a:bodyPr>
          <a:lstStyle/>
          <a:p>
            <a:pPr>
              <a:lnSpc>
                <a:spcPct val="119000"/>
              </a:lnSpc>
            </a:pPr>
            <a:r>
              <a:rPr lang="en-US" sz="1400" kern="1400" dirty="0">
                <a:solidFill>
                  <a:srgbClr val="000000"/>
                </a:solidFill>
                <a:latin typeface="Calibri" panose="020F0502020204030204" pitchFamily="34" charset="0"/>
              </a:rPr>
              <a:t> </a:t>
            </a:r>
          </a:p>
          <a:p>
            <a:pPr>
              <a:lnSpc>
                <a:spcPct val="119000"/>
              </a:lnSpc>
              <a:spcAft>
                <a:spcPts val="600"/>
              </a:spcAft>
            </a:pPr>
            <a:r>
              <a:rPr lang="en-US" sz="1400" kern="1400" dirty="0">
                <a:solidFill>
                  <a:srgbClr val="000000"/>
                </a:solidFill>
                <a:latin typeface="Calibri" panose="020F0502020204030204" pitchFamily="34" charset="0"/>
              </a:rPr>
              <a:t> </a:t>
            </a:r>
            <a:endParaRPr lang="en-US" sz="1400" kern="1400" dirty="0">
              <a:ln>
                <a:noFill/>
              </a:ln>
              <a:solidFill>
                <a:srgbClr val="000000"/>
              </a:solidFill>
              <a:effectLst/>
              <a:latin typeface="Calibri" panose="020F0502020204030204" pitchFamily="34" charset="0"/>
            </a:endParaRPr>
          </a:p>
        </p:txBody>
      </p:sp>
      <p:sp>
        <p:nvSpPr>
          <p:cNvPr id="4" name="Rectangle 3">
            <a:extLst>
              <a:ext uri="{FF2B5EF4-FFF2-40B4-BE49-F238E27FC236}">
                <a16:creationId xmlns:a16="http://schemas.microsoft.com/office/drawing/2014/main" id="{BCE58489-9FA9-4408-B0DD-64696AB5A479}"/>
              </a:ext>
            </a:extLst>
          </p:cNvPr>
          <p:cNvSpPr/>
          <p:nvPr/>
        </p:nvSpPr>
        <p:spPr>
          <a:xfrm>
            <a:off x="1183433" y="2287200"/>
            <a:ext cx="10059956" cy="3424912"/>
          </a:xfrm>
          <a:prstGeom prst="rect">
            <a:avLst/>
          </a:prstGeom>
        </p:spPr>
        <p:txBody>
          <a:bodyPr wrap="square">
            <a:spAutoFit/>
          </a:bodyPr>
          <a:lstStyle/>
          <a:p>
            <a:pPr>
              <a:lnSpc>
                <a:spcPct val="119000"/>
              </a:lnSpc>
            </a:pPr>
            <a:r>
              <a:rPr lang="en-US" sz="1400" b="1" kern="1400" dirty="0">
                <a:solidFill>
                  <a:srgbClr val="000000"/>
                </a:solidFill>
                <a:latin typeface="Calibri" panose="020F0502020204030204" pitchFamily="34" charset="0"/>
              </a:rPr>
              <a:t>National Archives &amp; Record Administration</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 </a:t>
            </a:r>
            <a:r>
              <a:rPr lang="en-US" sz="1400" u="sng" kern="1400" dirty="0">
                <a:solidFill>
                  <a:srgbClr val="000000"/>
                </a:solidFill>
                <a:latin typeface="Calibri" panose="020F0502020204030204" pitchFamily="34" charset="0"/>
                <a:hlinkClick r:id="rId2"/>
              </a:rPr>
              <a:t>https://www.archives.gov/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National Archives website provides instruction on how to search the Archives, a guide to federal records, online exhibits, and how to orders copies of records.</a:t>
            </a:r>
          </a:p>
          <a:p>
            <a:pPr>
              <a:lnSpc>
                <a:spcPct val="119000"/>
              </a:lnSpc>
            </a:pPr>
            <a:endParaRPr lang="en-US" sz="1400" kern="1400" dirty="0">
              <a:solidFill>
                <a:srgbClr val="000000"/>
              </a:solidFill>
              <a:latin typeface="Calibri" panose="020F0502020204030204" pitchFamily="34" charset="0"/>
            </a:endParaRPr>
          </a:p>
          <a:p>
            <a:pPr>
              <a:lnSpc>
                <a:spcPct val="119000"/>
              </a:lnSpc>
            </a:pPr>
            <a:r>
              <a:rPr lang="en-US" sz="1400" b="1" kern="1400" dirty="0">
                <a:solidFill>
                  <a:srgbClr val="000000"/>
                </a:solidFill>
                <a:latin typeface="Calibri" panose="020F0502020204030204" pitchFamily="34" charset="0"/>
              </a:rPr>
              <a:t>Social Security Administration  </a:t>
            </a:r>
            <a:endParaRPr lang="en-US" sz="1400" kern="1400" dirty="0">
              <a:solidFill>
                <a:srgbClr val="000000"/>
              </a:solidFill>
              <a:latin typeface="Calibri" panose="020F0502020204030204" pitchFamily="34" charset="0"/>
            </a:endParaRPr>
          </a:p>
          <a:p>
            <a:pPr>
              <a:lnSpc>
                <a:spcPct val="119000"/>
              </a:lnSpc>
            </a:pPr>
            <a:r>
              <a:rPr lang="en-US" sz="1400" u="sng" kern="1400" dirty="0">
                <a:solidFill>
                  <a:srgbClr val="000000"/>
                </a:solidFill>
                <a:latin typeface="Calibri" panose="020F0502020204030204" pitchFamily="34" charset="0"/>
                <a:hlinkClick r:id="rId3"/>
              </a:rPr>
              <a:t>https://www.ssa.gov/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Social Security Administration webpage provides information such as retirement benefits and social security cards and numbers.</a:t>
            </a:r>
          </a:p>
          <a:p>
            <a:pPr>
              <a:lnSpc>
                <a:spcPct val="119000"/>
              </a:lnSpc>
            </a:pPr>
            <a:r>
              <a:rPr lang="en-US" sz="1400" kern="1400" dirty="0">
                <a:solidFill>
                  <a:srgbClr val="000000"/>
                </a:solidFill>
                <a:latin typeface="Calibri" panose="020F0502020204030204" pitchFamily="34" charset="0"/>
              </a:rPr>
              <a:t> </a:t>
            </a:r>
          </a:p>
          <a:p>
            <a:pPr>
              <a:lnSpc>
                <a:spcPct val="119000"/>
              </a:lnSpc>
            </a:pPr>
            <a:r>
              <a:rPr lang="en-US" sz="1400" b="1" kern="1400" dirty="0">
                <a:solidFill>
                  <a:srgbClr val="000000"/>
                </a:solidFill>
                <a:latin typeface="Calibri" panose="020F0502020204030204" pitchFamily="34" charset="0"/>
              </a:rPr>
              <a:t>United States Patent &amp; Trademark Office</a:t>
            </a:r>
            <a:endParaRPr lang="en-US" sz="1400" kern="1400" dirty="0">
              <a:solidFill>
                <a:srgbClr val="000000"/>
              </a:solidFill>
              <a:latin typeface="Calibri" panose="020F0502020204030204" pitchFamily="34" charset="0"/>
            </a:endParaRPr>
          </a:p>
          <a:p>
            <a:pPr>
              <a:lnSpc>
                <a:spcPct val="119000"/>
              </a:lnSpc>
            </a:pPr>
            <a:r>
              <a:rPr lang="en-US" sz="1400" u="sng" kern="1400" dirty="0">
                <a:solidFill>
                  <a:srgbClr val="000000"/>
                </a:solidFill>
                <a:latin typeface="Calibri" panose="020F0502020204030204" pitchFamily="34" charset="0"/>
                <a:hlinkClick r:id="rId4"/>
              </a:rPr>
              <a:t>https://www.uspto.gov</a:t>
            </a:r>
            <a:endParaRPr lang="en-US" sz="1400" kern="1400" dirty="0">
              <a:solidFill>
                <a:srgbClr val="000000"/>
              </a:solidFill>
              <a:latin typeface="Calibri" panose="020F0502020204030204" pitchFamily="34" charset="0"/>
            </a:endParaRPr>
          </a:p>
          <a:p>
            <a:pPr>
              <a:lnSpc>
                <a:spcPct val="119000"/>
              </a:lnSpc>
            </a:pPr>
            <a:r>
              <a:rPr lang="en-US" sz="1400" kern="1400" dirty="0">
                <a:solidFill>
                  <a:srgbClr val="000000"/>
                </a:solidFill>
                <a:latin typeface="Calibri" panose="020F0502020204030204" pitchFamily="34" charset="0"/>
              </a:rPr>
              <a:t>The USPTO website contains a searchable trademark database, patent forms, and an overview of the patent process.</a:t>
            </a:r>
          </a:p>
          <a:p>
            <a:pPr>
              <a:lnSpc>
                <a:spcPct val="119000"/>
              </a:lnSpc>
            </a:pPr>
            <a:r>
              <a:rPr lang="en-US" sz="1400" kern="1400" dirty="0">
                <a:solidFill>
                  <a:srgbClr val="000000"/>
                </a:solidFill>
                <a:latin typeface="Calibri" panose="020F0502020204030204" pitchFamily="34" charset="0"/>
              </a:rPr>
              <a:t> </a:t>
            </a:r>
          </a:p>
        </p:txBody>
      </p:sp>
      <p:pic>
        <p:nvPicPr>
          <p:cNvPr id="9" name="Picture 4">
            <a:extLst>
              <a:ext uri="{FF2B5EF4-FFF2-40B4-BE49-F238E27FC236}">
                <a16:creationId xmlns:a16="http://schemas.microsoft.com/office/drawing/2014/main" id="{32215594-83D4-427F-9365-5D4240A65F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2119" t="15240" r="12926" b="9624"/>
          <a:stretch>
            <a:fillRect/>
          </a:stretch>
        </p:blipFill>
        <p:spPr bwMode="auto">
          <a:xfrm>
            <a:off x="10062455" y="543831"/>
            <a:ext cx="1044917" cy="1054330"/>
          </a:xfrm>
          <a:prstGeom prst="ellipse">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 name="Picture 5">
            <a:extLst>
              <a:ext uri="{FF2B5EF4-FFF2-40B4-BE49-F238E27FC236}">
                <a16:creationId xmlns:a16="http://schemas.microsoft.com/office/drawing/2014/main" id="{D71169FC-3955-4619-895D-72B7CB2A4F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8057" y="722540"/>
            <a:ext cx="2204947" cy="6969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1351666694"/>
      </p:ext>
    </p:extLst>
  </p:cSld>
  <p:clrMapOvr>
    <a:masterClrMapping/>
  </p:clrMapOvr>
  <mc:AlternateContent xmlns:mc="http://schemas.openxmlformats.org/markup-compatibility/2006" xmlns:p14="http://schemas.microsoft.com/office/powerpoint/2010/main">
    <mc:Choice Requires="p14">
      <p:transition spd="med" p14:dur="700" advTm="12842">
        <p:fade/>
      </p:transition>
    </mc:Choice>
    <mc:Fallback xmlns="">
      <p:transition spd="med" advTm="12842">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429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1183432" y="365123"/>
            <a:ext cx="10515600" cy="1325563"/>
          </a:xfrm>
        </p:spPr>
        <p:txBody>
          <a:bodyPr/>
          <a:lstStyle/>
          <a:p>
            <a:r>
              <a:rPr lang="en-US" dirty="0">
                <a:solidFill>
                  <a:schemeClr val="bg1"/>
                </a:solidFill>
              </a:rPr>
              <a:t>WHAT IS THE FDLP?</a:t>
            </a:r>
          </a:p>
        </p:txBody>
      </p:sp>
      <p:sp>
        <p:nvSpPr>
          <p:cNvPr id="3" name="Content Placeholder 2">
            <a:extLst>
              <a:ext uri="{FF2B5EF4-FFF2-40B4-BE49-F238E27FC236}">
                <a16:creationId xmlns:a16="http://schemas.microsoft.com/office/drawing/2014/main" id="{1274CE75-49E6-4F09-BAD9-F7125C73D0B4}"/>
              </a:ext>
            </a:extLst>
          </p:cNvPr>
          <p:cNvSpPr>
            <a:spLocks noGrp="1"/>
          </p:cNvSpPr>
          <p:nvPr>
            <p:ph idx="1"/>
          </p:nvPr>
        </p:nvSpPr>
        <p:spPr>
          <a:xfrm>
            <a:off x="1292166" y="2298820"/>
            <a:ext cx="9169190" cy="3091328"/>
          </a:xfrm>
        </p:spPr>
        <p:txBody>
          <a:bodyPr/>
          <a:lstStyle/>
          <a:p>
            <a:pPr marL="0" indent="0">
              <a:lnSpc>
                <a:spcPct val="100000"/>
              </a:lnSpc>
              <a:buNone/>
            </a:pPr>
            <a:r>
              <a:rPr lang="en-US" sz="4000" dirty="0">
                <a:solidFill>
                  <a:schemeClr val="bg1"/>
                </a:solidFill>
              </a:rPr>
              <a:t>The FDLP or the </a:t>
            </a:r>
            <a:r>
              <a:rPr lang="en-US" sz="4000" b="1" dirty="0">
                <a:solidFill>
                  <a:schemeClr val="bg1"/>
                </a:solidFill>
              </a:rPr>
              <a:t>Federal Depository Library Program </a:t>
            </a:r>
            <a:r>
              <a:rPr lang="en-US" sz="4000" dirty="0">
                <a:solidFill>
                  <a:schemeClr val="bg1"/>
                </a:solidFill>
              </a:rPr>
              <a:t>provides free government materials to participating libraries.</a:t>
            </a:r>
            <a:endParaRPr lang="en-US" sz="4000" dirty="0"/>
          </a:p>
          <a:p>
            <a:pPr marL="0" indent="0">
              <a:buNone/>
            </a:pPr>
            <a:endParaRPr lang="en-US" dirty="0"/>
          </a:p>
        </p:txBody>
      </p:sp>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0" y="210726"/>
            <a:ext cx="980647" cy="1634359"/>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9043118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advTm="3014">
        <p159:morph option="byObject"/>
      </p:transition>
    </mc:Choice>
    <mc:Fallback>
      <p:transition spd="slow" advTm="3014">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429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487146" y="594539"/>
            <a:ext cx="10515600" cy="1325563"/>
          </a:xfrm>
        </p:spPr>
        <p:txBody>
          <a:bodyPr/>
          <a:lstStyle/>
          <a:p>
            <a:pPr algn="ctr"/>
            <a:r>
              <a:rPr lang="en-US" dirty="0">
                <a:solidFill>
                  <a:schemeClr val="bg1"/>
                </a:solidFill>
              </a:rPr>
              <a:t>WANT TO LEARN MORE?</a:t>
            </a:r>
          </a:p>
        </p:txBody>
      </p:sp>
      <p:sp>
        <p:nvSpPr>
          <p:cNvPr id="6" name="Rectangle 5">
            <a:extLst>
              <a:ext uri="{FF2B5EF4-FFF2-40B4-BE49-F238E27FC236}">
                <a16:creationId xmlns:a16="http://schemas.microsoft.com/office/drawing/2014/main" id="{D413D743-47FE-4092-B8F8-213737E89A89}"/>
              </a:ext>
            </a:extLst>
          </p:cNvPr>
          <p:cNvSpPr/>
          <p:nvPr/>
        </p:nvSpPr>
        <p:spPr>
          <a:xfrm>
            <a:off x="1183432" y="1584783"/>
            <a:ext cx="10377197" cy="605037"/>
          </a:xfrm>
          <a:prstGeom prst="rect">
            <a:avLst/>
          </a:prstGeom>
        </p:spPr>
        <p:txBody>
          <a:bodyPr wrap="square">
            <a:spAutoFit/>
          </a:bodyPr>
          <a:lstStyle/>
          <a:p>
            <a:pPr>
              <a:lnSpc>
                <a:spcPct val="119000"/>
              </a:lnSpc>
            </a:pPr>
            <a:r>
              <a:rPr lang="en-US" sz="1400" kern="1400" dirty="0">
                <a:solidFill>
                  <a:srgbClr val="000000"/>
                </a:solidFill>
                <a:latin typeface="Calibri" panose="020F0502020204030204" pitchFamily="34" charset="0"/>
              </a:rPr>
              <a:t> </a:t>
            </a:r>
          </a:p>
          <a:p>
            <a:pPr>
              <a:lnSpc>
                <a:spcPct val="119000"/>
              </a:lnSpc>
              <a:spcAft>
                <a:spcPts val="600"/>
              </a:spcAft>
            </a:pPr>
            <a:r>
              <a:rPr lang="en-US" sz="1400" kern="1400" dirty="0">
                <a:solidFill>
                  <a:srgbClr val="000000"/>
                </a:solidFill>
                <a:latin typeface="Calibri" panose="020F0502020204030204" pitchFamily="34" charset="0"/>
              </a:rPr>
              <a:t> </a:t>
            </a:r>
            <a:endParaRPr lang="en-US" sz="1400" kern="1400" dirty="0">
              <a:ln>
                <a:noFill/>
              </a:ln>
              <a:solidFill>
                <a:srgbClr val="000000"/>
              </a:solidFill>
              <a:effectLst/>
              <a:latin typeface="Calibri" panose="020F0502020204030204" pitchFamily="34" charset="0"/>
            </a:endParaRPr>
          </a:p>
        </p:txBody>
      </p:sp>
      <p:sp>
        <p:nvSpPr>
          <p:cNvPr id="3" name="Rectangle 2">
            <a:extLst>
              <a:ext uri="{FF2B5EF4-FFF2-40B4-BE49-F238E27FC236}">
                <a16:creationId xmlns:a16="http://schemas.microsoft.com/office/drawing/2014/main" id="{89032CBE-7122-4B18-809F-38328A542BC0}"/>
              </a:ext>
            </a:extLst>
          </p:cNvPr>
          <p:cNvSpPr/>
          <p:nvPr/>
        </p:nvSpPr>
        <p:spPr>
          <a:xfrm>
            <a:off x="2903457" y="5562100"/>
            <a:ext cx="5868338" cy="584775"/>
          </a:xfrm>
          <a:prstGeom prst="rect">
            <a:avLst/>
          </a:prstGeom>
        </p:spPr>
        <p:txBody>
          <a:bodyPr wrap="none">
            <a:spAutoFit/>
          </a:bodyPr>
          <a:lstStyle/>
          <a:p>
            <a:r>
              <a:rPr lang="en-US" sz="3200" dirty="0">
                <a:solidFill>
                  <a:schemeClr val="bg1"/>
                </a:solidFill>
              </a:rPr>
              <a:t>Check out </a:t>
            </a:r>
            <a:r>
              <a:rPr lang="en-US" sz="3200" u="sng" dirty="0">
                <a:solidFill>
                  <a:schemeClr val="bg1"/>
                </a:solidFill>
              </a:rPr>
              <a:t>https://www.fdlp.gov/</a:t>
            </a:r>
          </a:p>
        </p:txBody>
      </p:sp>
      <p:sp>
        <p:nvSpPr>
          <p:cNvPr id="9" name="AutoShape 2">
            <a:extLst>
              <a:ext uri="{FF2B5EF4-FFF2-40B4-BE49-F238E27FC236}">
                <a16:creationId xmlns:a16="http://schemas.microsoft.com/office/drawing/2014/main" id="{31082AB9-B24D-4C71-9E03-20E8E74BA628}"/>
              </a:ext>
            </a:extLst>
          </p:cNvPr>
          <p:cNvSpPr>
            <a:spLocks noChangeArrowheads="1"/>
          </p:cNvSpPr>
          <p:nvPr/>
        </p:nvSpPr>
        <p:spPr bwMode="auto">
          <a:xfrm>
            <a:off x="4367127" y="2262012"/>
            <a:ext cx="2575089" cy="2492847"/>
          </a:xfrm>
          <a:prstGeom prst="wedgeRoundRectCallout">
            <a:avLst>
              <a:gd name="adj1" fmla="val -41926"/>
              <a:gd name="adj2" fmla="val 62231"/>
              <a:gd name="adj3" fmla="val 16667"/>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706498A0-E7DC-44E6-8467-76EB2DEC70B4}"/>
              </a:ext>
            </a:extLst>
          </p:cNvPr>
          <p:cNvPicPr>
            <a:picLocks noChangeAspect="1"/>
          </p:cNvPicPr>
          <p:nvPr/>
        </p:nvPicPr>
        <p:blipFill rotWithShape="1">
          <a:blip r:embed="rId2">
            <a:extLst>
              <a:ext uri="{28A0092B-C50C-407E-A947-70E740481C1C}">
                <a14:useLocalDpi xmlns:a14="http://schemas.microsoft.com/office/drawing/2010/main" val="0"/>
              </a:ext>
            </a:extLst>
          </a:blip>
          <a:srcRect l="8105" t="8817" r="9136" b="10132"/>
          <a:stretch/>
        </p:blipFill>
        <p:spPr>
          <a:xfrm>
            <a:off x="4666903" y="2555039"/>
            <a:ext cx="1961148" cy="1920711"/>
          </a:xfrm>
          <a:prstGeom prst="rect">
            <a:avLst/>
          </a:prstGeom>
        </p:spPr>
      </p:pic>
    </p:spTree>
    <p:extLst>
      <p:ext uri="{BB962C8B-B14F-4D97-AF65-F5344CB8AC3E}">
        <p14:creationId xmlns:p14="http://schemas.microsoft.com/office/powerpoint/2010/main" val="19225893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Click="0" advTm="10217">
        <p159:morph option="byChar"/>
      </p:transition>
    </mc:Choice>
    <mc:Fallback xmlns="">
      <p:transition spd="slow" advClick="0" advTm="10217">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4294B"/>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4CE75-49E6-4F09-BAD9-F7125C73D0B4}"/>
              </a:ext>
            </a:extLst>
          </p:cNvPr>
          <p:cNvSpPr>
            <a:spLocks noGrp="1"/>
          </p:cNvSpPr>
          <p:nvPr>
            <p:ph idx="1"/>
          </p:nvPr>
        </p:nvSpPr>
        <p:spPr>
          <a:xfrm>
            <a:off x="1239416" y="2236172"/>
            <a:ext cx="10218576" cy="3576800"/>
          </a:xfrm>
        </p:spPr>
        <p:txBody>
          <a:bodyPr/>
          <a:lstStyle/>
          <a:p>
            <a:pPr marL="0" indent="0">
              <a:lnSpc>
                <a:spcPct val="100000"/>
              </a:lnSpc>
              <a:buNone/>
            </a:pPr>
            <a:r>
              <a:rPr lang="en-US" sz="4000" dirty="0">
                <a:solidFill>
                  <a:schemeClr val="bg1"/>
                </a:solidFill>
              </a:rPr>
              <a:t>MISSION: </a:t>
            </a:r>
            <a:r>
              <a:rPr lang="en-US" sz="4000" i="1" dirty="0">
                <a:solidFill>
                  <a:schemeClr val="bg1"/>
                </a:solidFill>
              </a:rPr>
              <a:t>To provide free, ready, and permanent public access to Federal Government information, now and for future generations.</a:t>
            </a:r>
          </a:p>
          <a:p>
            <a:pPr marL="0" indent="0">
              <a:buNone/>
            </a:pPr>
            <a:endParaRPr lang="en-US" i="1" dirty="0"/>
          </a:p>
          <a:p>
            <a:pPr marL="0" indent="0">
              <a:buNone/>
            </a:pPr>
            <a:endParaRPr lang="en-US" dirty="0"/>
          </a:p>
        </p:txBody>
      </p:sp>
      <p:sp>
        <p:nvSpPr>
          <p:cNvPr id="7" name="Rectangle 3">
            <a:extLst>
              <a:ext uri="{FF2B5EF4-FFF2-40B4-BE49-F238E27FC236}">
                <a16:creationId xmlns:a16="http://schemas.microsoft.com/office/drawing/2014/main" id="{10CACDFC-9511-4E52-B78D-A023E3EEC948}"/>
              </a:ext>
            </a:extLst>
          </p:cNvPr>
          <p:cNvSpPr>
            <a:spLocks noChangeArrowheads="1"/>
          </p:cNvSpPr>
          <p:nvPr/>
        </p:nvSpPr>
        <p:spPr bwMode="auto">
          <a:xfrm>
            <a:off x="0" y="2390213"/>
            <a:ext cx="980647" cy="1634359"/>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8219168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7120">
        <p159:morph option="byObject"/>
      </p:transition>
    </mc:Choice>
    <mc:Fallback xmlns="">
      <p:transition spd="slow" advTm="712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429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2170022" y="124492"/>
            <a:ext cx="6721315" cy="1283203"/>
          </a:xfrm>
        </p:spPr>
        <p:txBody>
          <a:bodyPr/>
          <a:lstStyle/>
          <a:p>
            <a:r>
              <a:rPr lang="en-US" dirty="0">
                <a:solidFill>
                  <a:schemeClr val="bg1"/>
                </a:solidFill>
              </a:rPr>
              <a:t>HISTORY OF THE FDLP</a:t>
            </a:r>
          </a:p>
        </p:txBody>
      </p:sp>
      <p:sp>
        <p:nvSpPr>
          <p:cNvPr id="3" name="Content Placeholder 2">
            <a:extLst>
              <a:ext uri="{FF2B5EF4-FFF2-40B4-BE49-F238E27FC236}">
                <a16:creationId xmlns:a16="http://schemas.microsoft.com/office/drawing/2014/main" id="{1274CE75-49E6-4F09-BAD9-F7125C73D0B4}"/>
              </a:ext>
            </a:extLst>
          </p:cNvPr>
          <p:cNvSpPr>
            <a:spLocks noGrp="1"/>
          </p:cNvSpPr>
          <p:nvPr>
            <p:ph idx="1"/>
          </p:nvPr>
        </p:nvSpPr>
        <p:spPr>
          <a:xfrm>
            <a:off x="838200" y="2152197"/>
            <a:ext cx="9985310" cy="3576800"/>
          </a:xfrm>
        </p:spPr>
        <p:txBody>
          <a:bodyPr/>
          <a:lstStyle/>
          <a:p>
            <a:pPr marL="0" indent="0">
              <a:lnSpc>
                <a:spcPct val="100000"/>
              </a:lnSpc>
              <a:buNone/>
            </a:pPr>
            <a:r>
              <a:rPr lang="en-US" sz="3200" dirty="0">
                <a:solidFill>
                  <a:schemeClr val="bg1"/>
                </a:solidFill>
              </a:rPr>
              <a:t>The Federal Depository Library Program (FDLP) began in 1813. </a:t>
            </a:r>
            <a:r>
              <a:rPr lang="en-US" sz="3200" kern="1400" dirty="0">
                <a:solidFill>
                  <a:schemeClr val="bg1"/>
                </a:solidFill>
              </a:rPr>
              <a:t>An act of Congress provided that one copy of the journals and documents of the Senate and House be sent to each university and historical society in each state. </a:t>
            </a:r>
            <a:r>
              <a:rPr lang="en-US" sz="3200" dirty="0">
                <a:solidFill>
                  <a:schemeClr val="bg1"/>
                </a:solidFill>
              </a:rPr>
              <a:t>The </a:t>
            </a:r>
            <a:r>
              <a:rPr lang="en-US" sz="3200" b="1" dirty="0">
                <a:solidFill>
                  <a:schemeClr val="bg1"/>
                </a:solidFill>
              </a:rPr>
              <a:t>Government Publishing Office (GPO) </a:t>
            </a:r>
            <a:r>
              <a:rPr lang="en-US" sz="3200" dirty="0">
                <a:solidFill>
                  <a:schemeClr val="bg1"/>
                </a:solidFill>
              </a:rPr>
              <a:t>began administering it in 1895. </a:t>
            </a:r>
          </a:p>
          <a:p>
            <a:pPr marL="0" indent="0">
              <a:buNone/>
            </a:pPr>
            <a:endParaRPr lang="en-US" dirty="0"/>
          </a:p>
          <a:p>
            <a:pPr marL="0" indent="0">
              <a:buNone/>
            </a:pPr>
            <a:endParaRPr lang="en-US" dirty="0"/>
          </a:p>
        </p:txBody>
      </p:sp>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838200" y="-31919"/>
            <a:ext cx="1002632" cy="1439614"/>
          </a:xfrm>
          <a:prstGeom prst="rect">
            <a:avLst/>
          </a:prstGeom>
          <a:solidFill>
            <a:srgbClr val="D41648"/>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5290472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13854">
        <p159:morph option="byObject"/>
      </p:transition>
    </mc:Choice>
    <mc:Fallback xmlns="">
      <p:transition spd="slow" advTm="13854">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4294B"/>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3D55DD-E392-4E38-9912-546E570C8032}"/>
              </a:ext>
            </a:extLst>
          </p:cNvPr>
          <p:cNvSpPr>
            <a:spLocks noGrp="1"/>
          </p:cNvSpPr>
          <p:nvPr>
            <p:ph idx="1"/>
          </p:nvPr>
        </p:nvSpPr>
        <p:spPr>
          <a:xfrm>
            <a:off x="2238143" y="1987420"/>
            <a:ext cx="8910735" cy="2817845"/>
          </a:xfrm>
        </p:spPr>
        <p:txBody>
          <a:bodyPr/>
          <a:lstStyle/>
          <a:p>
            <a:pPr marL="0" indent="0">
              <a:buNone/>
            </a:pPr>
            <a:r>
              <a:rPr lang="en-US" sz="3200" dirty="0">
                <a:solidFill>
                  <a:schemeClr val="bg1"/>
                </a:solidFill>
              </a:rPr>
              <a:t>The GPO acquires information from government agencies and then disseminates it in digital and tangible formats to over 1150 federal libraries across the United States which are known as </a:t>
            </a:r>
            <a:r>
              <a:rPr lang="en-US" sz="3200" b="1" dirty="0">
                <a:solidFill>
                  <a:schemeClr val="bg1"/>
                </a:solidFill>
              </a:rPr>
              <a:t>Federal Depository Libraries</a:t>
            </a:r>
            <a:r>
              <a:rPr lang="en-US" sz="3200" dirty="0">
                <a:solidFill>
                  <a:schemeClr val="bg1"/>
                </a:solidFill>
              </a:rPr>
              <a:t>.   </a:t>
            </a:r>
          </a:p>
          <a:p>
            <a:pPr marL="0" indent="0">
              <a:buNone/>
            </a:pPr>
            <a:endParaRPr lang="en-US" dirty="0"/>
          </a:p>
        </p:txBody>
      </p:sp>
      <p:sp>
        <p:nvSpPr>
          <p:cNvPr id="4" name="Rectangle 3">
            <a:extLst>
              <a:ext uri="{FF2B5EF4-FFF2-40B4-BE49-F238E27FC236}">
                <a16:creationId xmlns:a16="http://schemas.microsoft.com/office/drawing/2014/main" id="{4E532B9D-2D87-45B7-AEC7-D36B27997A0F}"/>
              </a:ext>
            </a:extLst>
          </p:cNvPr>
          <p:cNvSpPr>
            <a:spLocks noChangeArrowheads="1"/>
          </p:cNvSpPr>
          <p:nvPr/>
        </p:nvSpPr>
        <p:spPr bwMode="auto">
          <a:xfrm>
            <a:off x="0" y="1987420"/>
            <a:ext cx="1399592" cy="2351314"/>
          </a:xfrm>
          <a:prstGeom prst="rect">
            <a:avLst/>
          </a:prstGeom>
          <a:solidFill>
            <a:srgbClr val="D41648"/>
          </a:solidFill>
          <a:ln>
            <a:noFill/>
          </a:ln>
          <a:effectLs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653356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8908">
        <p159:morph option="byObject"/>
      </p:transition>
    </mc:Choice>
    <mc:Fallback xmlns="">
      <p:transition spd="slow" advTm="8908">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91A11F-BE4C-44E9-B9C0-4FE08055F587}"/>
              </a:ext>
            </a:extLst>
          </p:cNvPr>
          <p:cNvSpPr>
            <a:spLocks noGrp="1"/>
          </p:cNvSpPr>
          <p:nvPr>
            <p:ph idx="1"/>
          </p:nvPr>
        </p:nvSpPr>
        <p:spPr>
          <a:xfrm>
            <a:off x="2929179" y="2071399"/>
            <a:ext cx="7873139" cy="3274799"/>
          </a:xfrm>
        </p:spPr>
        <p:txBody>
          <a:bodyPr wrap="square">
            <a:normAutofit/>
          </a:bodyPr>
          <a:lstStyle/>
          <a:p>
            <a:pPr marL="0" indent="0">
              <a:lnSpc>
                <a:spcPct val="110000"/>
              </a:lnSpc>
              <a:spcAft>
                <a:spcPts val="600"/>
              </a:spcAft>
              <a:buNone/>
            </a:pPr>
            <a:r>
              <a:rPr lang="en-US" dirty="0">
                <a:solidFill>
                  <a:srgbClr val="04294B"/>
                </a:solidFill>
              </a:rPr>
              <a:t>The Fifth Circuit Library is a selective depository library of 5.86%. This means we only select that percentage of all the federal documents available in the FDLP. Most of the selected documents pertain to legal and congressional information. </a:t>
            </a:r>
          </a:p>
          <a:p>
            <a:pPr marL="0" indent="0">
              <a:buNone/>
            </a:pPr>
            <a:r>
              <a:rPr lang="en-US" sz="3600" dirty="0">
                <a:solidFill>
                  <a:srgbClr val="FFC000"/>
                </a:solidFill>
              </a:rPr>
              <a:t> </a:t>
            </a:r>
          </a:p>
          <a:p>
            <a:pPr marL="0" indent="0">
              <a:buNone/>
            </a:pPr>
            <a:endParaRPr lang="en-US" dirty="0"/>
          </a:p>
        </p:txBody>
      </p:sp>
      <p:pic>
        <p:nvPicPr>
          <p:cNvPr id="4" name="Picture 4" descr="logo">
            <a:extLst>
              <a:ext uri="{FF2B5EF4-FFF2-40B4-BE49-F238E27FC236}">
                <a16:creationId xmlns:a16="http://schemas.microsoft.com/office/drawing/2014/main" id="{95C99A89-EA7C-468E-B73D-8782279354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9137" y="2394714"/>
            <a:ext cx="1170497" cy="1704684"/>
          </a:xfrm>
          <a:prstGeom prst="rect">
            <a:avLst/>
          </a:prstGeom>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Rectangle 5">
            <a:extLst>
              <a:ext uri="{FF2B5EF4-FFF2-40B4-BE49-F238E27FC236}">
                <a16:creationId xmlns:a16="http://schemas.microsoft.com/office/drawing/2014/main" id="{E4CCBFD3-59E3-4394-B76E-07327CC91ED3}"/>
              </a:ext>
            </a:extLst>
          </p:cNvPr>
          <p:cNvSpPr>
            <a:spLocks noChangeArrowheads="1"/>
          </p:cNvSpPr>
          <p:nvPr/>
        </p:nvSpPr>
        <p:spPr bwMode="auto">
          <a:xfrm>
            <a:off x="0" y="2071399"/>
            <a:ext cx="1399592" cy="2351314"/>
          </a:xfrm>
          <a:prstGeom prst="rect">
            <a:avLst/>
          </a:prstGeom>
          <a:solidFill>
            <a:srgbClr val="04294B"/>
          </a:solidFill>
          <a:ln>
            <a:noFill/>
          </a:ln>
          <a:effectLs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2545516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8767">
        <p159:morph option="byWord"/>
      </p:transition>
    </mc:Choice>
    <mc:Fallback xmlns="">
      <p:transition spd="slow" advTm="8767">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91A11F-BE4C-44E9-B9C0-4FE08055F587}"/>
              </a:ext>
            </a:extLst>
          </p:cNvPr>
          <p:cNvSpPr>
            <a:spLocks noGrp="1"/>
          </p:cNvSpPr>
          <p:nvPr>
            <p:ph idx="1"/>
          </p:nvPr>
        </p:nvSpPr>
        <p:spPr>
          <a:xfrm>
            <a:off x="1805884" y="2139788"/>
            <a:ext cx="8958943" cy="2450872"/>
          </a:xfrm>
        </p:spPr>
        <p:txBody>
          <a:bodyPr>
            <a:normAutofit/>
          </a:bodyPr>
          <a:lstStyle/>
          <a:p>
            <a:pPr marL="0" indent="0">
              <a:lnSpc>
                <a:spcPct val="150000"/>
              </a:lnSpc>
              <a:buNone/>
            </a:pPr>
            <a:r>
              <a:rPr lang="en-US" sz="3200" dirty="0">
                <a:solidFill>
                  <a:srgbClr val="04294B"/>
                </a:solidFill>
              </a:rPr>
              <a:t>The</a:t>
            </a:r>
            <a:r>
              <a:rPr lang="en-US" sz="3200" b="1" dirty="0">
                <a:solidFill>
                  <a:srgbClr val="04294B"/>
                </a:solidFill>
              </a:rPr>
              <a:t> Code of Federal Regulations</a:t>
            </a:r>
            <a:r>
              <a:rPr lang="en-US" sz="3200" dirty="0">
                <a:solidFill>
                  <a:srgbClr val="04294B"/>
                </a:solidFill>
              </a:rPr>
              <a:t>, the </a:t>
            </a:r>
            <a:r>
              <a:rPr lang="en-US" sz="3200" b="1" dirty="0">
                <a:solidFill>
                  <a:srgbClr val="04294B"/>
                </a:solidFill>
              </a:rPr>
              <a:t>United States Code</a:t>
            </a:r>
            <a:r>
              <a:rPr lang="en-US" sz="3200" dirty="0">
                <a:solidFill>
                  <a:srgbClr val="04294B"/>
                </a:solidFill>
              </a:rPr>
              <a:t> and the </a:t>
            </a:r>
            <a:r>
              <a:rPr lang="en-US" sz="3200" b="1" dirty="0">
                <a:solidFill>
                  <a:srgbClr val="04294B"/>
                </a:solidFill>
              </a:rPr>
              <a:t>Serial Set</a:t>
            </a:r>
            <a:r>
              <a:rPr lang="en-US" sz="3200" dirty="0">
                <a:solidFill>
                  <a:srgbClr val="04294B"/>
                </a:solidFill>
              </a:rPr>
              <a:t> are examples of frequently used government publications in our library. </a:t>
            </a:r>
            <a:endParaRPr lang="en-US" sz="3600" dirty="0">
              <a:solidFill>
                <a:srgbClr val="04294B"/>
              </a:solidFill>
            </a:endParaRPr>
          </a:p>
          <a:p>
            <a:pPr marL="0" indent="0">
              <a:buNone/>
            </a:pPr>
            <a:endParaRPr lang="en-US" dirty="0"/>
          </a:p>
        </p:txBody>
      </p:sp>
      <p:sp>
        <p:nvSpPr>
          <p:cNvPr id="4" name="Rectangle 3">
            <a:extLst>
              <a:ext uri="{FF2B5EF4-FFF2-40B4-BE49-F238E27FC236}">
                <a16:creationId xmlns:a16="http://schemas.microsoft.com/office/drawing/2014/main" id="{385AE6B1-CE3F-4BE0-9C57-2A897B4AF9C9}"/>
              </a:ext>
            </a:extLst>
          </p:cNvPr>
          <p:cNvSpPr>
            <a:spLocks noChangeArrowheads="1"/>
          </p:cNvSpPr>
          <p:nvPr/>
        </p:nvSpPr>
        <p:spPr bwMode="auto">
          <a:xfrm>
            <a:off x="0" y="2139788"/>
            <a:ext cx="1399592" cy="2351314"/>
          </a:xfrm>
          <a:prstGeom prst="rect">
            <a:avLst/>
          </a:prstGeom>
          <a:solidFill>
            <a:srgbClr val="04294B"/>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4124299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5079">
        <p159:morph option="byChar"/>
      </p:transition>
    </mc:Choice>
    <mc:Fallback xmlns="">
      <p:transition spd="slow" advTm="5079">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91A11F-BE4C-44E9-B9C0-4FE08055F587}"/>
              </a:ext>
            </a:extLst>
          </p:cNvPr>
          <p:cNvSpPr>
            <a:spLocks noGrp="1"/>
          </p:cNvSpPr>
          <p:nvPr>
            <p:ph idx="1"/>
          </p:nvPr>
        </p:nvSpPr>
        <p:spPr>
          <a:xfrm>
            <a:off x="1805884" y="2372262"/>
            <a:ext cx="8958943" cy="2450872"/>
          </a:xfrm>
        </p:spPr>
        <p:txBody>
          <a:bodyPr>
            <a:normAutofit/>
          </a:bodyPr>
          <a:lstStyle/>
          <a:p>
            <a:pPr marL="0" indent="0">
              <a:lnSpc>
                <a:spcPct val="150000"/>
              </a:lnSpc>
              <a:buNone/>
            </a:pPr>
            <a:r>
              <a:rPr lang="en-US" sz="3200" dirty="0">
                <a:solidFill>
                  <a:srgbClr val="04294B"/>
                </a:solidFill>
              </a:rPr>
              <a:t>Some of these resources are available in more than one format. For example…</a:t>
            </a:r>
          </a:p>
          <a:p>
            <a:pPr marL="0" indent="0">
              <a:buNone/>
            </a:pPr>
            <a:endParaRPr lang="en-US" dirty="0"/>
          </a:p>
        </p:txBody>
      </p:sp>
      <p:sp>
        <p:nvSpPr>
          <p:cNvPr id="4" name="Rectangle 3">
            <a:extLst>
              <a:ext uri="{FF2B5EF4-FFF2-40B4-BE49-F238E27FC236}">
                <a16:creationId xmlns:a16="http://schemas.microsoft.com/office/drawing/2014/main" id="{385AE6B1-CE3F-4BE0-9C57-2A897B4AF9C9}"/>
              </a:ext>
            </a:extLst>
          </p:cNvPr>
          <p:cNvSpPr>
            <a:spLocks noChangeArrowheads="1"/>
          </p:cNvSpPr>
          <p:nvPr/>
        </p:nvSpPr>
        <p:spPr bwMode="auto">
          <a:xfrm>
            <a:off x="0" y="2139788"/>
            <a:ext cx="1399592" cy="2351314"/>
          </a:xfrm>
          <a:prstGeom prst="rect">
            <a:avLst/>
          </a:prstGeom>
          <a:solidFill>
            <a:srgbClr val="04294B"/>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9568825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3861">
        <p159:morph option="byObject"/>
      </p:transition>
    </mc:Choice>
    <mc:Fallback xmlns="">
      <p:transition spd="slow" advTm="3861">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BA783556-82F4-4AAB-A1B9-3E6FB555C2C6}"/>
              </a:ext>
            </a:extLst>
          </p:cNvPr>
          <p:cNvSpPr>
            <a:spLocks noChangeArrowheads="1"/>
          </p:cNvSpPr>
          <p:nvPr/>
        </p:nvSpPr>
        <p:spPr bwMode="auto">
          <a:xfrm>
            <a:off x="-5422" y="749254"/>
            <a:ext cx="12197422" cy="1634359"/>
          </a:xfrm>
          <a:prstGeom prst="rect">
            <a:avLst/>
          </a:prstGeom>
          <a:solidFill>
            <a:srgbClr val="04294B"/>
          </a:solidFill>
          <a:ln>
            <a:noFill/>
          </a:ln>
          <a:effectLst/>
          <a:extLst/>
        </p:spPr>
        <p:txBody>
          <a:bodyPr vert="horz" wrap="square" lIns="36576" tIns="36576" rIns="36576" bIns="36576" numCol="1" anchor="t" anchorCtr="0" compatLnSpc="1">
            <a:prstTxWarp prst="textNoShape">
              <a:avLst/>
            </a:prstTxWarp>
          </a:bodyPr>
          <a:lstStyle/>
          <a:p>
            <a:endParaRPr lang="en-US" dirty="0">
              <a:solidFill>
                <a:srgbClr val="D41648"/>
              </a:solidFill>
            </a:endParaRPr>
          </a:p>
        </p:txBody>
      </p:sp>
      <p:sp>
        <p:nvSpPr>
          <p:cNvPr id="2" name="Title 1">
            <a:extLst>
              <a:ext uri="{FF2B5EF4-FFF2-40B4-BE49-F238E27FC236}">
                <a16:creationId xmlns:a16="http://schemas.microsoft.com/office/drawing/2014/main" id="{92FCDAC8-826A-4980-B4BC-4F6633ED8158}"/>
              </a:ext>
            </a:extLst>
          </p:cNvPr>
          <p:cNvSpPr>
            <a:spLocks noGrp="1"/>
          </p:cNvSpPr>
          <p:nvPr>
            <p:ph type="title"/>
          </p:nvPr>
        </p:nvSpPr>
        <p:spPr>
          <a:xfrm>
            <a:off x="1862984" y="903653"/>
            <a:ext cx="10515600" cy="1325563"/>
          </a:xfrm>
        </p:spPr>
        <p:txBody>
          <a:bodyPr/>
          <a:lstStyle/>
          <a:p>
            <a:r>
              <a:rPr lang="en-US" dirty="0">
                <a:solidFill>
                  <a:schemeClr val="bg1"/>
                </a:solidFill>
              </a:rPr>
              <a:t>CODE OF FEDERAL REGULATIONS (CFR)</a:t>
            </a:r>
          </a:p>
        </p:txBody>
      </p:sp>
      <p:pic>
        <p:nvPicPr>
          <p:cNvPr id="5128" name="Picture 8">
            <a:extLst>
              <a:ext uri="{FF2B5EF4-FFF2-40B4-BE49-F238E27FC236}">
                <a16:creationId xmlns:a16="http://schemas.microsoft.com/office/drawing/2014/main" id="{246140A6-42FA-4B37-9783-0D9332C75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72392" b="20987"/>
          <a:stretch>
            <a:fillRect/>
          </a:stretch>
        </p:blipFill>
        <p:spPr bwMode="auto">
          <a:xfrm>
            <a:off x="516656" y="1137425"/>
            <a:ext cx="1095168" cy="99275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1" name="Rectangle 10">
            <a:extLst>
              <a:ext uri="{FF2B5EF4-FFF2-40B4-BE49-F238E27FC236}">
                <a16:creationId xmlns:a16="http://schemas.microsoft.com/office/drawing/2014/main" id="{B4204412-BBE9-421C-A04D-E8B84E784203}"/>
              </a:ext>
            </a:extLst>
          </p:cNvPr>
          <p:cNvSpPr/>
          <p:nvPr/>
        </p:nvSpPr>
        <p:spPr>
          <a:xfrm>
            <a:off x="1862984" y="3396343"/>
            <a:ext cx="8466004" cy="1754326"/>
          </a:xfrm>
          <a:prstGeom prst="rect">
            <a:avLst/>
          </a:prstGeom>
        </p:spPr>
        <p:txBody>
          <a:bodyPr wrap="square">
            <a:spAutoFit/>
          </a:bodyPr>
          <a:lstStyle/>
          <a:p>
            <a:r>
              <a:rPr lang="en-US" sz="3600" dirty="0">
                <a:solidFill>
                  <a:srgbClr val="04294B"/>
                </a:solidFill>
              </a:rPr>
              <a:t>The CFR is the codification of the general and permanent rules published in the Federal Register. </a:t>
            </a:r>
          </a:p>
        </p:txBody>
      </p:sp>
    </p:spTree>
    <p:extLst>
      <p:ext uri="{BB962C8B-B14F-4D97-AF65-F5344CB8AC3E}">
        <p14:creationId xmlns:p14="http://schemas.microsoft.com/office/powerpoint/2010/main" val="16242465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5707">
        <p159:morph option="byObject"/>
      </p:transition>
    </mc:Choice>
    <mc:Fallback xmlns="">
      <p:transition spd="slow" advTm="5707">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3|2.7|2.6"/>
</p:tagLst>
</file>

<file path=ppt/tags/tag2.xml><?xml version="1.0" encoding="utf-8"?>
<p:tagLst xmlns:a="http://schemas.openxmlformats.org/drawingml/2006/main" xmlns:r="http://schemas.openxmlformats.org/officeDocument/2006/relationships" xmlns:p="http://schemas.openxmlformats.org/presentationml/2006/main">
  <p:tag name="TIMING" val="|0.7|2.7|2.8"/>
</p:tagLst>
</file>

<file path=ppt/tags/tag3.xml><?xml version="1.0" encoding="utf-8"?>
<p:tagLst xmlns:a="http://schemas.openxmlformats.org/drawingml/2006/main" xmlns:r="http://schemas.openxmlformats.org/officeDocument/2006/relationships" xmlns:p="http://schemas.openxmlformats.org/presentationml/2006/main">
  <p:tag name="TIMING" val="|1.7|2.9"/>
</p:tagLst>
</file>

<file path=ppt/tags/tag4.xml><?xml version="1.0" encoding="utf-8"?>
<p:tagLst xmlns:a="http://schemas.openxmlformats.org/drawingml/2006/main" xmlns:r="http://schemas.openxmlformats.org/officeDocument/2006/relationships" xmlns:p="http://schemas.openxmlformats.org/presentationml/2006/main">
  <p:tag name="TIMING" val="|1.3|4"/>
</p:tagLst>
</file>

<file path=ppt/tags/tag5.xml><?xml version="1.0" encoding="utf-8"?>
<p:tagLst xmlns:a="http://schemas.openxmlformats.org/drawingml/2006/main" xmlns:r="http://schemas.openxmlformats.org/officeDocument/2006/relationships" xmlns:p="http://schemas.openxmlformats.org/presentationml/2006/main">
  <p:tag name="TIMING" val="|9.5|3.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1061</TotalTime>
  <Words>679</Words>
  <Application>Microsoft Office PowerPoint</Application>
  <PresentationFormat>Widescreen</PresentationFormat>
  <Paragraphs>83</Paragraphs>
  <Slides>20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Calibri</vt:lpstr>
      <vt:lpstr>Calibri Light</vt:lpstr>
      <vt:lpstr>Office Theme</vt:lpstr>
      <vt:lpstr>1_Office Theme</vt:lpstr>
      <vt:lpstr>PowerPoint Presentation</vt:lpstr>
      <vt:lpstr>WHAT IS THE FDLP?</vt:lpstr>
      <vt:lpstr>PowerPoint Presentation</vt:lpstr>
      <vt:lpstr>HISTORY OF THE FDLP</vt:lpstr>
      <vt:lpstr>PowerPoint Presentation</vt:lpstr>
      <vt:lpstr>PowerPoint Presentation</vt:lpstr>
      <vt:lpstr>PowerPoint Presentation</vt:lpstr>
      <vt:lpstr>PowerPoint Presentation</vt:lpstr>
      <vt:lpstr>CODE OF FEDERAL REGULATIONS (CFR)</vt:lpstr>
      <vt:lpstr>CODE OF FEDERAL REGULATIONS (CFR)</vt:lpstr>
      <vt:lpstr>FEDERAL REGISTER</vt:lpstr>
      <vt:lpstr>FEDERAL REGISTER</vt:lpstr>
      <vt:lpstr>PowerPoint Presentation</vt:lpstr>
      <vt:lpstr>PowerPoint Presentation</vt:lpstr>
      <vt:lpstr>QR CODES IN THE LIBRARY</vt:lpstr>
      <vt:lpstr>PowerPoint Presentation</vt:lpstr>
      <vt:lpstr>PowerPoint Presentation</vt:lpstr>
      <vt:lpstr>WEBSITES OF INTEREST</vt:lpstr>
      <vt:lpstr>WEBSITES OF INTEREST</vt:lpstr>
      <vt:lpstr>WANT TO LEARN MORE?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 Day</dc:title>
  <dc:creator>Megan Ausen</dc:creator>
  <cp:lastModifiedBy>Susan Jones</cp:lastModifiedBy>
  <cp:revision>144</cp:revision>
  <dcterms:created xsi:type="dcterms:W3CDTF">2018-09-04T14:01:40Z</dcterms:created>
  <dcterms:modified xsi:type="dcterms:W3CDTF">2018-09-25T15:19:54Z</dcterms:modified>
</cp:coreProperties>
</file>